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Ballpoint" charset="1" panose="00000000000000000000"/>
      <p:regular r:id="rId33"/>
    </p:embeddedFont>
    <p:embeddedFont>
      <p:font typeface="Glacial Indifference" charset="1" panose="00000000000000000000"/>
      <p:regular r:id="rId34"/>
    </p:embeddedFont>
    <p:embeddedFont>
      <p:font typeface="Arial Bold" charset="1" panose="020B0802020202020204"/>
      <p:regular r:id="rId35"/>
    </p:embeddedFont>
    <p:embeddedFont>
      <p:font typeface="Arial Italics" charset="1" panose="020B0502020202090204"/>
      <p:regular r:id="rId36"/>
    </p:embeddedFont>
    <p:embeddedFont>
      <p:font typeface="Glacial Indifference Italics" charset="1" panose="00000000000000000000"/>
      <p:regular r:id="rId37"/>
    </p:embeddedFont>
    <p:embeddedFont>
      <p:font typeface="Tenor Sans" charset="1" panose="02000000000000000000"/>
      <p:regular r:id="rId38"/>
    </p:embeddedFont>
    <p:embeddedFont>
      <p:font typeface="Open Sans" charset="1" panose="020B0606030504020204"/>
      <p:regular r:id="rId39"/>
    </p:embeddedFont>
    <p:embeddedFont>
      <p:font typeface="Open Sans Bold" charset="1" panose="020B0806030504020204"/>
      <p:regular r:id="rId40"/>
    </p:embeddedFont>
    <p:embeddedFont>
      <p:font typeface="Open Sans Light" charset="1" panose="020B0306030504020204"/>
      <p:regular r:id="rId41"/>
    </p:embeddedFont>
    <p:embeddedFont>
      <p:font typeface="Glacial Indifference Bold" charset="1" panose="000008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WtT39CU8.mp4" Type="http://schemas.openxmlformats.org/officeDocument/2006/relationships/video"/><Relationship Id="rId4" Target="../media/VAGWtT39CU8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11" Target="../media/image86.png" Type="http://schemas.openxmlformats.org/officeDocument/2006/relationships/image"/><Relationship Id="rId12" Target="../media/image87.svg" Type="http://schemas.openxmlformats.org/officeDocument/2006/relationships/image"/><Relationship Id="rId13" Target="../media/image88.png" Type="http://schemas.openxmlformats.org/officeDocument/2006/relationships/image"/><Relationship Id="rId2" Target="../media/image6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4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9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9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07.png" Type="http://schemas.openxmlformats.org/officeDocument/2006/relationships/image"/><Relationship Id="rId9" Target="../media/image10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gif" Type="http://schemas.openxmlformats.org/officeDocument/2006/relationships/image"/><Relationship Id="rId3" Target="../media/image112.pn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118.svg" Type="http://schemas.openxmlformats.org/officeDocument/2006/relationships/image"/><Relationship Id="rId5" Target="../media/image119.png" Type="http://schemas.openxmlformats.org/officeDocument/2006/relationships/image"/><Relationship Id="rId6" Target="../media/image1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svg" Type="http://schemas.openxmlformats.org/officeDocument/2006/relationships/image"/><Relationship Id="rId11" Target="../media/image134.png" Type="http://schemas.openxmlformats.org/officeDocument/2006/relationships/image"/><Relationship Id="rId12" Target="../media/image135.svg" Type="http://schemas.openxmlformats.org/officeDocument/2006/relationships/image"/><Relationship Id="rId13" Target="../media/image136.pn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png" Type="http://schemas.openxmlformats.org/officeDocument/2006/relationships/image"/><Relationship Id="rId7" Target="../media/image130.png" Type="http://schemas.openxmlformats.org/officeDocument/2006/relationships/image"/><Relationship Id="rId8" Target="../media/image131.sv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3.sv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Relationship Id="rId6" Target="../media/image139.svg" Type="http://schemas.openxmlformats.org/officeDocument/2006/relationships/image"/><Relationship Id="rId7" Target="../media/image140.png" Type="http://schemas.openxmlformats.org/officeDocument/2006/relationships/image"/><Relationship Id="rId8" Target="../media/image141.svg" Type="http://schemas.openxmlformats.org/officeDocument/2006/relationships/image"/><Relationship Id="rId9" Target="../media/image1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gif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2.png" Type="http://schemas.openxmlformats.org/officeDocument/2006/relationships/image"/><Relationship Id="rId3" Target="../media/image23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2" Target="../media/image55.png" Type="http://schemas.openxmlformats.org/officeDocument/2006/relationships/image"/><Relationship Id="rId3" Target="../media/image23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6889" y="7688807"/>
            <a:ext cx="5888861" cy="1868859"/>
            <a:chOff x="0" y="0"/>
            <a:chExt cx="1261130" cy="400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1130" cy="400226"/>
            </a:xfrm>
            <a:custGeom>
              <a:avLst/>
              <a:gdLst/>
              <a:ahLst/>
              <a:cxnLst/>
              <a:rect r="r" b="b" t="t" l="l"/>
              <a:pathLst>
                <a:path h="400226" w="1261130">
                  <a:moveTo>
                    <a:pt x="47328" y="0"/>
                  </a:moveTo>
                  <a:lnTo>
                    <a:pt x="1213802" y="0"/>
                  </a:lnTo>
                  <a:cubicBezTo>
                    <a:pt x="1226354" y="0"/>
                    <a:pt x="1238392" y="4986"/>
                    <a:pt x="1247268" y="13862"/>
                  </a:cubicBezTo>
                  <a:cubicBezTo>
                    <a:pt x="1256144" y="22738"/>
                    <a:pt x="1261130" y="34776"/>
                    <a:pt x="1261130" y="47328"/>
                  </a:cubicBezTo>
                  <a:lnTo>
                    <a:pt x="1261130" y="352898"/>
                  </a:lnTo>
                  <a:cubicBezTo>
                    <a:pt x="1261130" y="365450"/>
                    <a:pt x="1256144" y="377488"/>
                    <a:pt x="1247268" y="386364"/>
                  </a:cubicBezTo>
                  <a:cubicBezTo>
                    <a:pt x="1238392" y="395240"/>
                    <a:pt x="1226354" y="400226"/>
                    <a:pt x="1213802" y="400226"/>
                  </a:cubicBezTo>
                  <a:lnTo>
                    <a:pt x="47328" y="400226"/>
                  </a:lnTo>
                  <a:cubicBezTo>
                    <a:pt x="34776" y="400226"/>
                    <a:pt x="22738" y="395240"/>
                    <a:pt x="13862" y="386364"/>
                  </a:cubicBezTo>
                  <a:cubicBezTo>
                    <a:pt x="4986" y="377488"/>
                    <a:pt x="0" y="365450"/>
                    <a:pt x="0" y="352898"/>
                  </a:cubicBezTo>
                  <a:lnTo>
                    <a:pt x="0" y="47328"/>
                  </a:lnTo>
                  <a:cubicBezTo>
                    <a:pt x="0" y="34776"/>
                    <a:pt x="4986" y="22738"/>
                    <a:pt x="13862" y="13862"/>
                  </a:cubicBezTo>
                  <a:cubicBezTo>
                    <a:pt x="22738" y="4986"/>
                    <a:pt x="34776" y="0"/>
                    <a:pt x="47328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61130" cy="428801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47858" y="5481788"/>
            <a:ext cx="5355598" cy="4683714"/>
          </a:xfrm>
          <a:custGeom>
            <a:avLst/>
            <a:gdLst/>
            <a:ahLst/>
            <a:cxnLst/>
            <a:rect r="r" b="b" t="t" l="l"/>
            <a:pathLst>
              <a:path h="4683714" w="5355598">
                <a:moveTo>
                  <a:pt x="0" y="0"/>
                </a:moveTo>
                <a:lnTo>
                  <a:pt x="5355599" y="0"/>
                </a:lnTo>
                <a:lnTo>
                  <a:pt x="5355599" y="4683715"/>
                </a:lnTo>
                <a:lnTo>
                  <a:pt x="0" y="468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3083703" y="627302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991" y="3941856"/>
            <a:ext cx="3852906" cy="3746951"/>
          </a:xfrm>
          <a:custGeom>
            <a:avLst/>
            <a:gdLst/>
            <a:ahLst/>
            <a:cxnLst/>
            <a:rect r="r" b="b" t="t" l="l"/>
            <a:pathLst>
              <a:path h="3746951" w="3852906">
                <a:moveTo>
                  <a:pt x="0" y="0"/>
                </a:moveTo>
                <a:lnTo>
                  <a:pt x="3852906" y="0"/>
                </a:lnTo>
                <a:lnTo>
                  <a:pt x="3852906" y="3746951"/>
                </a:lnTo>
                <a:lnTo>
                  <a:pt x="0" y="3746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32962" y="1857441"/>
            <a:ext cx="2717937" cy="2633928"/>
          </a:xfrm>
          <a:custGeom>
            <a:avLst/>
            <a:gdLst/>
            <a:ahLst/>
            <a:cxnLst/>
            <a:rect r="r" b="b" t="t" l="l"/>
            <a:pathLst>
              <a:path h="2633928" w="2717937">
                <a:moveTo>
                  <a:pt x="0" y="0"/>
                </a:moveTo>
                <a:lnTo>
                  <a:pt x="2717937" y="0"/>
                </a:lnTo>
                <a:lnTo>
                  <a:pt x="2717937" y="2633929"/>
                </a:lnTo>
                <a:lnTo>
                  <a:pt x="0" y="263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6884856" y="3174406"/>
            <a:ext cx="2658499" cy="3199506"/>
          </a:xfrm>
          <a:custGeom>
            <a:avLst/>
            <a:gdLst/>
            <a:ahLst/>
            <a:cxnLst/>
            <a:rect r="r" b="b" t="t" l="l"/>
            <a:pathLst>
              <a:path h="3199506" w="2658499">
                <a:moveTo>
                  <a:pt x="2658498" y="0"/>
                </a:moveTo>
                <a:lnTo>
                  <a:pt x="0" y="0"/>
                </a:lnTo>
                <a:lnTo>
                  <a:pt x="0" y="3199506"/>
                </a:lnTo>
                <a:lnTo>
                  <a:pt x="2658498" y="3199506"/>
                </a:lnTo>
                <a:lnTo>
                  <a:pt x="26584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05184" y="5501770"/>
            <a:ext cx="1765425" cy="1744283"/>
          </a:xfrm>
          <a:custGeom>
            <a:avLst/>
            <a:gdLst/>
            <a:ahLst/>
            <a:cxnLst/>
            <a:rect r="r" b="b" t="t" l="l"/>
            <a:pathLst>
              <a:path h="1744283" w="1765425">
                <a:moveTo>
                  <a:pt x="0" y="0"/>
                </a:moveTo>
                <a:lnTo>
                  <a:pt x="1765425" y="0"/>
                </a:lnTo>
                <a:lnTo>
                  <a:pt x="1765425" y="1744283"/>
                </a:lnTo>
                <a:lnTo>
                  <a:pt x="0" y="1744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11944" y="7832910"/>
            <a:ext cx="5453741" cy="122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66" indent="-263183" lvl="1">
              <a:lnSpc>
                <a:spcPts val="5168"/>
              </a:lnSpc>
              <a:buFont typeface="Arial"/>
              <a:buChar char="•"/>
            </a:pPr>
            <a:r>
              <a:rPr lang="en-US" sz="2438" spc="136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Registro de pacientes.</a:t>
            </a:r>
          </a:p>
          <a:p>
            <a:pPr algn="l" marL="526366" indent="-263183" lvl="1">
              <a:lnSpc>
                <a:spcPts val="5168"/>
              </a:lnSpc>
              <a:buFont typeface="Arial"/>
              <a:buChar char="•"/>
            </a:pPr>
            <a:r>
              <a:rPr lang="en-US" sz="2438" spc="136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Generar atenciones médicas.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RECEPCIONISTA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1748635" y="-1390660"/>
            <a:ext cx="4378481" cy="43784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3681" t="0" r="-3368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r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5746" y="6702513"/>
            <a:ext cx="13583570" cy="3225831"/>
            <a:chOff x="0" y="0"/>
            <a:chExt cx="3577566" cy="849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7566" cy="849602"/>
            </a:xfrm>
            <a:custGeom>
              <a:avLst/>
              <a:gdLst/>
              <a:ahLst/>
              <a:cxnLst/>
              <a:rect r="r" b="b" t="t" l="l"/>
              <a:pathLst>
                <a:path h="849602" w="3577566">
                  <a:moveTo>
                    <a:pt x="29067" y="0"/>
                  </a:moveTo>
                  <a:lnTo>
                    <a:pt x="3548499" y="0"/>
                  </a:lnTo>
                  <a:cubicBezTo>
                    <a:pt x="3564552" y="0"/>
                    <a:pt x="3577566" y="13014"/>
                    <a:pt x="3577566" y="29067"/>
                  </a:cubicBezTo>
                  <a:lnTo>
                    <a:pt x="3577566" y="820534"/>
                  </a:lnTo>
                  <a:cubicBezTo>
                    <a:pt x="3577566" y="836588"/>
                    <a:pt x="3564552" y="849602"/>
                    <a:pt x="3548499" y="849602"/>
                  </a:cubicBezTo>
                  <a:lnTo>
                    <a:pt x="29067" y="849602"/>
                  </a:lnTo>
                  <a:cubicBezTo>
                    <a:pt x="21358" y="849602"/>
                    <a:pt x="13965" y="846539"/>
                    <a:pt x="8514" y="841088"/>
                  </a:cubicBezTo>
                  <a:cubicBezTo>
                    <a:pt x="3062" y="835637"/>
                    <a:pt x="0" y="828244"/>
                    <a:pt x="0" y="820534"/>
                  </a:cubicBezTo>
                  <a:lnTo>
                    <a:pt x="0" y="29067"/>
                  </a:lnTo>
                  <a:cubicBezTo>
                    <a:pt x="0" y="13014"/>
                    <a:pt x="13014" y="0"/>
                    <a:pt x="29067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77566" cy="88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221654" y="-2269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2237" y="3460980"/>
            <a:ext cx="6849846" cy="3241534"/>
          </a:xfrm>
          <a:custGeom>
            <a:avLst/>
            <a:gdLst/>
            <a:ahLst/>
            <a:cxnLst/>
            <a:rect r="r" b="b" t="t" l="l"/>
            <a:pathLst>
              <a:path h="3241534" w="6849846">
                <a:moveTo>
                  <a:pt x="0" y="0"/>
                </a:moveTo>
                <a:lnTo>
                  <a:pt x="6849846" y="0"/>
                </a:lnTo>
                <a:lnTo>
                  <a:pt x="6849846" y="3241533"/>
                </a:lnTo>
                <a:lnTo>
                  <a:pt x="0" y="3241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5623" y="4850140"/>
            <a:ext cx="1500821" cy="1500821"/>
          </a:xfrm>
          <a:custGeom>
            <a:avLst/>
            <a:gdLst/>
            <a:ahLst/>
            <a:cxnLst/>
            <a:rect r="r" b="b" t="t" l="l"/>
            <a:pathLst>
              <a:path h="1500821" w="1500821">
                <a:moveTo>
                  <a:pt x="0" y="0"/>
                </a:moveTo>
                <a:lnTo>
                  <a:pt x="1500821" y="0"/>
                </a:lnTo>
                <a:lnTo>
                  <a:pt x="1500821" y="1500821"/>
                </a:lnTo>
                <a:lnTo>
                  <a:pt x="0" y="150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2685" y="2995150"/>
            <a:ext cx="2806011" cy="2668261"/>
          </a:xfrm>
          <a:custGeom>
            <a:avLst/>
            <a:gdLst/>
            <a:ahLst/>
            <a:cxnLst/>
            <a:rect r="r" b="b" t="t" l="l"/>
            <a:pathLst>
              <a:path h="2668261" w="2806011">
                <a:moveTo>
                  <a:pt x="0" y="0"/>
                </a:moveTo>
                <a:lnTo>
                  <a:pt x="2806010" y="0"/>
                </a:lnTo>
                <a:lnTo>
                  <a:pt x="2806010" y="2668261"/>
                </a:lnTo>
                <a:lnTo>
                  <a:pt x="0" y="2668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7818" y="1555086"/>
            <a:ext cx="1764040" cy="1764040"/>
          </a:xfrm>
          <a:custGeom>
            <a:avLst/>
            <a:gdLst/>
            <a:ahLst/>
            <a:cxnLst/>
            <a:rect r="r" b="b" t="t" l="l"/>
            <a:pathLst>
              <a:path h="1764040" w="1764040">
                <a:moveTo>
                  <a:pt x="0" y="0"/>
                </a:moveTo>
                <a:lnTo>
                  <a:pt x="1764040" y="0"/>
                </a:lnTo>
                <a:lnTo>
                  <a:pt x="1764040" y="1764040"/>
                </a:lnTo>
                <a:lnTo>
                  <a:pt x="0" y="176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1448" y="2626414"/>
            <a:ext cx="1225054" cy="692712"/>
          </a:xfrm>
          <a:custGeom>
            <a:avLst/>
            <a:gdLst/>
            <a:ahLst/>
            <a:cxnLst/>
            <a:rect r="r" b="b" t="t" l="l"/>
            <a:pathLst>
              <a:path h="692712" w="1225054">
                <a:moveTo>
                  <a:pt x="0" y="0"/>
                </a:moveTo>
                <a:lnTo>
                  <a:pt x="1225054" y="0"/>
                </a:lnTo>
                <a:lnTo>
                  <a:pt x="1225054" y="692712"/>
                </a:lnTo>
                <a:lnTo>
                  <a:pt x="0" y="6927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33211" y="3504307"/>
            <a:ext cx="2291571" cy="2338338"/>
          </a:xfrm>
          <a:custGeom>
            <a:avLst/>
            <a:gdLst/>
            <a:ahLst/>
            <a:cxnLst/>
            <a:rect r="r" b="b" t="t" l="l"/>
            <a:pathLst>
              <a:path h="2338338" w="2291571">
                <a:moveTo>
                  <a:pt x="0" y="0"/>
                </a:moveTo>
                <a:lnTo>
                  <a:pt x="2291571" y="0"/>
                </a:lnTo>
                <a:lnTo>
                  <a:pt x="2291571" y="2338338"/>
                </a:lnTo>
                <a:lnTo>
                  <a:pt x="0" y="2338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3557" y="5075519"/>
            <a:ext cx="1179308" cy="971455"/>
          </a:xfrm>
          <a:custGeom>
            <a:avLst/>
            <a:gdLst/>
            <a:ahLst/>
            <a:cxnLst/>
            <a:rect r="r" b="b" t="t" l="l"/>
            <a:pathLst>
              <a:path h="971455" w="1179308">
                <a:moveTo>
                  <a:pt x="0" y="0"/>
                </a:moveTo>
                <a:lnTo>
                  <a:pt x="1179308" y="0"/>
                </a:lnTo>
                <a:lnTo>
                  <a:pt x="1179308" y="971455"/>
                </a:lnTo>
                <a:lnTo>
                  <a:pt x="0" y="9714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83326" y="352212"/>
            <a:ext cx="11986733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4389" y="7371051"/>
            <a:ext cx="12926285" cy="184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2622" b="true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Tener una aplicación móvil accesible y una plataforma web que, mediante un asistente virtual con reconocimiento de voz y acceso a información clínica en tiempo real, facilite la interacción entre pacientes y profesionales de la salud, optimizando la gestión en CESFAM.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673430" y="8447120"/>
            <a:ext cx="3653557" cy="2962449"/>
            <a:chOff x="0" y="0"/>
            <a:chExt cx="1002418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2418" cy="812800"/>
            </a:xfrm>
            <a:custGeom>
              <a:avLst/>
              <a:gdLst/>
              <a:ahLst/>
              <a:cxnLst/>
              <a:rect r="r" b="b" t="t" l="l"/>
              <a:pathLst>
                <a:path h="812800" w="1002418">
                  <a:moveTo>
                    <a:pt x="501209" y="0"/>
                  </a:moveTo>
                  <a:cubicBezTo>
                    <a:pt x="224399" y="0"/>
                    <a:pt x="0" y="181951"/>
                    <a:pt x="0" y="406400"/>
                  </a:cubicBezTo>
                  <a:cubicBezTo>
                    <a:pt x="0" y="630849"/>
                    <a:pt x="224399" y="812800"/>
                    <a:pt x="501209" y="812800"/>
                  </a:cubicBezTo>
                  <a:cubicBezTo>
                    <a:pt x="778019" y="812800"/>
                    <a:pt x="1002418" y="630849"/>
                    <a:pt x="1002418" y="406400"/>
                  </a:cubicBezTo>
                  <a:cubicBezTo>
                    <a:pt x="1002418" y="181951"/>
                    <a:pt x="778019" y="0"/>
                    <a:pt x="501209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93977" y="47625"/>
              <a:ext cx="814464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</p:spTree>
  </p:cSld>
  <p:clrMapOvr>
    <a:masterClrMapping/>
  </p:clrMapOvr>
  <p:transition spd="slow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2315" y="1696128"/>
            <a:ext cx="8020623" cy="3338616"/>
            <a:chOff x="0" y="0"/>
            <a:chExt cx="1842716" cy="767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2716" cy="767038"/>
            </a:xfrm>
            <a:custGeom>
              <a:avLst/>
              <a:gdLst/>
              <a:ahLst/>
              <a:cxnLst/>
              <a:rect r="r" b="b" t="t" l="l"/>
              <a:pathLst>
                <a:path h="767038" w="1842716">
                  <a:moveTo>
                    <a:pt x="34749" y="0"/>
                  </a:moveTo>
                  <a:lnTo>
                    <a:pt x="1807967" y="0"/>
                  </a:lnTo>
                  <a:cubicBezTo>
                    <a:pt x="1817183" y="0"/>
                    <a:pt x="1826021" y="3661"/>
                    <a:pt x="1832538" y="10178"/>
                  </a:cubicBezTo>
                  <a:cubicBezTo>
                    <a:pt x="1839055" y="16694"/>
                    <a:pt x="1842716" y="25533"/>
                    <a:pt x="1842716" y="34749"/>
                  </a:cubicBezTo>
                  <a:lnTo>
                    <a:pt x="1842716" y="732289"/>
                  </a:lnTo>
                  <a:cubicBezTo>
                    <a:pt x="1842716" y="741505"/>
                    <a:pt x="1839055" y="750343"/>
                    <a:pt x="1832538" y="756860"/>
                  </a:cubicBezTo>
                  <a:cubicBezTo>
                    <a:pt x="1826021" y="763377"/>
                    <a:pt x="1817183" y="767038"/>
                    <a:pt x="1807967" y="767038"/>
                  </a:cubicBezTo>
                  <a:lnTo>
                    <a:pt x="34749" y="767038"/>
                  </a:lnTo>
                  <a:cubicBezTo>
                    <a:pt x="25533" y="767038"/>
                    <a:pt x="16694" y="763377"/>
                    <a:pt x="10178" y="756860"/>
                  </a:cubicBezTo>
                  <a:cubicBezTo>
                    <a:pt x="3661" y="750343"/>
                    <a:pt x="0" y="741505"/>
                    <a:pt x="0" y="732289"/>
                  </a:cubicBezTo>
                  <a:lnTo>
                    <a:pt x="0" y="34749"/>
                  </a:lnTo>
                  <a:cubicBezTo>
                    <a:pt x="0" y="25533"/>
                    <a:pt x="3661" y="16694"/>
                    <a:pt x="10178" y="10178"/>
                  </a:cubicBezTo>
                  <a:cubicBezTo>
                    <a:pt x="16694" y="3661"/>
                    <a:pt x="25533" y="0"/>
                    <a:pt x="3474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42716" cy="795613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171855" y="-1265259"/>
            <a:ext cx="4200857" cy="3876145"/>
            <a:chOff x="0" y="0"/>
            <a:chExt cx="88089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890" cy="812800"/>
            </a:xfrm>
            <a:custGeom>
              <a:avLst/>
              <a:gdLst/>
              <a:ahLst/>
              <a:cxnLst/>
              <a:rect r="r" b="b" t="t" l="l"/>
              <a:pathLst>
                <a:path h="812800" w="880890">
                  <a:moveTo>
                    <a:pt x="440445" y="0"/>
                  </a:moveTo>
                  <a:cubicBezTo>
                    <a:pt x="197194" y="0"/>
                    <a:pt x="0" y="181951"/>
                    <a:pt x="0" y="406400"/>
                  </a:cubicBezTo>
                  <a:cubicBezTo>
                    <a:pt x="0" y="630849"/>
                    <a:pt x="197194" y="812800"/>
                    <a:pt x="440445" y="812800"/>
                  </a:cubicBezTo>
                  <a:cubicBezTo>
                    <a:pt x="683696" y="812800"/>
                    <a:pt x="880890" y="630849"/>
                    <a:pt x="880890" y="406400"/>
                  </a:cubicBezTo>
                  <a:cubicBezTo>
                    <a:pt x="880890" y="181951"/>
                    <a:pt x="683696" y="0"/>
                    <a:pt x="44044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2583" y="47625"/>
              <a:ext cx="715723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95069" y="8629984"/>
            <a:ext cx="3653557" cy="2962449"/>
            <a:chOff x="0" y="0"/>
            <a:chExt cx="100241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2418" cy="812800"/>
            </a:xfrm>
            <a:custGeom>
              <a:avLst/>
              <a:gdLst/>
              <a:ahLst/>
              <a:cxnLst/>
              <a:rect r="r" b="b" t="t" l="l"/>
              <a:pathLst>
                <a:path h="812800" w="1002418">
                  <a:moveTo>
                    <a:pt x="501209" y="0"/>
                  </a:moveTo>
                  <a:cubicBezTo>
                    <a:pt x="224399" y="0"/>
                    <a:pt x="0" y="181951"/>
                    <a:pt x="0" y="406400"/>
                  </a:cubicBezTo>
                  <a:cubicBezTo>
                    <a:pt x="0" y="630849"/>
                    <a:pt x="224399" y="812800"/>
                    <a:pt x="501209" y="812800"/>
                  </a:cubicBezTo>
                  <a:cubicBezTo>
                    <a:pt x="778019" y="812800"/>
                    <a:pt x="1002418" y="630849"/>
                    <a:pt x="1002418" y="406400"/>
                  </a:cubicBezTo>
                  <a:cubicBezTo>
                    <a:pt x="1002418" y="181951"/>
                    <a:pt x="778019" y="0"/>
                    <a:pt x="501209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93977" y="47625"/>
              <a:ext cx="814464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74854" y="7049495"/>
            <a:ext cx="3399854" cy="3351821"/>
          </a:xfrm>
          <a:custGeom>
            <a:avLst/>
            <a:gdLst/>
            <a:ahLst/>
            <a:cxnLst/>
            <a:rect r="r" b="b" t="t" l="l"/>
            <a:pathLst>
              <a:path h="3351821" w="3399854">
                <a:moveTo>
                  <a:pt x="0" y="0"/>
                </a:moveTo>
                <a:lnTo>
                  <a:pt x="3399853" y="0"/>
                </a:lnTo>
                <a:lnTo>
                  <a:pt x="3399853" y="3351821"/>
                </a:lnTo>
                <a:lnTo>
                  <a:pt x="0" y="335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33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181807" y="5143500"/>
            <a:ext cx="4386093" cy="3811990"/>
          </a:xfrm>
          <a:custGeom>
            <a:avLst/>
            <a:gdLst/>
            <a:ahLst/>
            <a:cxnLst/>
            <a:rect r="r" b="b" t="t" l="l"/>
            <a:pathLst>
              <a:path h="3811990" w="4386093">
                <a:moveTo>
                  <a:pt x="4386093" y="0"/>
                </a:moveTo>
                <a:lnTo>
                  <a:pt x="0" y="0"/>
                </a:lnTo>
                <a:lnTo>
                  <a:pt x="0" y="3811990"/>
                </a:lnTo>
                <a:lnTo>
                  <a:pt x="4386093" y="3811990"/>
                </a:lnTo>
                <a:lnTo>
                  <a:pt x="4386093" y="0"/>
                </a:lnTo>
                <a:close/>
              </a:path>
            </a:pathLst>
          </a:custGeom>
          <a:blipFill>
            <a:blip r:embed="rId3"/>
            <a:stretch>
              <a:fillRect l="0" t="-7530" r="0" b="-753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71108" y="3315786"/>
            <a:ext cx="3437917" cy="3437917"/>
          </a:xfrm>
          <a:custGeom>
            <a:avLst/>
            <a:gdLst/>
            <a:ahLst/>
            <a:cxnLst/>
            <a:rect r="r" b="b" t="t" l="l"/>
            <a:pathLst>
              <a:path h="3437917" w="3437917">
                <a:moveTo>
                  <a:pt x="0" y="0"/>
                </a:moveTo>
                <a:lnTo>
                  <a:pt x="3437917" y="0"/>
                </a:lnTo>
                <a:lnTo>
                  <a:pt x="3437917" y="3437917"/>
                </a:lnTo>
                <a:lnTo>
                  <a:pt x="0" y="343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90092" y="7293670"/>
            <a:ext cx="1660112" cy="1964630"/>
          </a:xfrm>
          <a:custGeom>
            <a:avLst/>
            <a:gdLst/>
            <a:ahLst/>
            <a:cxnLst/>
            <a:rect r="r" b="b" t="t" l="l"/>
            <a:pathLst>
              <a:path h="1964630" w="1660112">
                <a:moveTo>
                  <a:pt x="0" y="0"/>
                </a:moveTo>
                <a:lnTo>
                  <a:pt x="1660112" y="0"/>
                </a:lnTo>
                <a:lnTo>
                  <a:pt x="1660112" y="1964630"/>
                </a:lnTo>
                <a:lnTo>
                  <a:pt x="0" y="196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95921" y="4906339"/>
            <a:ext cx="1902266" cy="2064875"/>
          </a:xfrm>
          <a:custGeom>
            <a:avLst/>
            <a:gdLst/>
            <a:ahLst/>
            <a:cxnLst/>
            <a:rect r="r" b="b" t="t" l="l"/>
            <a:pathLst>
              <a:path h="2064875" w="1902266">
                <a:moveTo>
                  <a:pt x="0" y="0"/>
                </a:moveTo>
                <a:lnTo>
                  <a:pt x="1902267" y="0"/>
                </a:lnTo>
                <a:lnTo>
                  <a:pt x="1902267" y="2064875"/>
                </a:lnTo>
                <a:lnTo>
                  <a:pt x="0" y="2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8099" y="3192380"/>
            <a:ext cx="4063989" cy="3629969"/>
          </a:xfrm>
          <a:custGeom>
            <a:avLst/>
            <a:gdLst/>
            <a:ahLst/>
            <a:cxnLst/>
            <a:rect r="r" b="b" t="t" l="l"/>
            <a:pathLst>
              <a:path h="3629969" w="4063989">
                <a:moveTo>
                  <a:pt x="0" y="0"/>
                </a:moveTo>
                <a:lnTo>
                  <a:pt x="4063989" y="0"/>
                </a:lnTo>
                <a:lnTo>
                  <a:pt x="4063989" y="3629969"/>
                </a:lnTo>
                <a:lnTo>
                  <a:pt x="0" y="3629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00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99643" y="1635290"/>
            <a:ext cx="7563911" cy="3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Desarrollar módulos de indicadores de salud para registrar y monitorear parámetros médicos.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Diseñar y desplegar una plataforma web funcional para la gestión médica.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Optimizar la visualización de datos clínicos para mejorar decisiones médicas.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Mejorar la experiencia del paciente con interfaces intuitivas y accesibles.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Generar capacitaciones para el uso efectivo de las plataformas.</a:t>
            </a:r>
          </a:p>
          <a:p>
            <a:pPr algn="l">
              <a:lnSpc>
                <a:spcPts val="226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116145" y="607727"/>
            <a:ext cx="12055709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 ESPECÍFICOS</a:t>
            </a:r>
          </a:p>
        </p:txBody>
      </p:sp>
    </p:spTree>
  </p:cSld>
  <p:clrMapOvr>
    <a:masterClrMapping/>
  </p:clrMapOvr>
  <p:transition spd="slow">
    <p:cover dir="r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324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 Y LIMITACIONES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0501" y="1028700"/>
            <a:ext cx="6730410" cy="3211354"/>
            <a:chOff x="0" y="0"/>
            <a:chExt cx="1772618" cy="845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2618" cy="845789"/>
            </a:xfrm>
            <a:custGeom>
              <a:avLst/>
              <a:gdLst/>
              <a:ahLst/>
              <a:cxnLst/>
              <a:rect r="r" b="b" t="t" l="l"/>
              <a:pathLst>
                <a:path h="845789" w="1772618">
                  <a:moveTo>
                    <a:pt x="40260" y="0"/>
                  </a:moveTo>
                  <a:lnTo>
                    <a:pt x="1732358" y="0"/>
                  </a:lnTo>
                  <a:cubicBezTo>
                    <a:pt x="1743036" y="0"/>
                    <a:pt x="1753276" y="4242"/>
                    <a:pt x="1760826" y="11792"/>
                  </a:cubicBezTo>
                  <a:cubicBezTo>
                    <a:pt x="1768377" y="19342"/>
                    <a:pt x="1772618" y="29582"/>
                    <a:pt x="1772618" y="40260"/>
                  </a:cubicBezTo>
                  <a:lnTo>
                    <a:pt x="1772618" y="805529"/>
                  </a:lnTo>
                  <a:cubicBezTo>
                    <a:pt x="1772618" y="816206"/>
                    <a:pt x="1768377" y="826447"/>
                    <a:pt x="1760826" y="833997"/>
                  </a:cubicBezTo>
                  <a:cubicBezTo>
                    <a:pt x="1753276" y="841547"/>
                    <a:pt x="1743036" y="845789"/>
                    <a:pt x="1732358" y="845789"/>
                  </a:cubicBezTo>
                  <a:lnTo>
                    <a:pt x="40260" y="845789"/>
                  </a:lnTo>
                  <a:cubicBezTo>
                    <a:pt x="29582" y="845789"/>
                    <a:pt x="19342" y="841547"/>
                    <a:pt x="11792" y="833997"/>
                  </a:cubicBezTo>
                  <a:cubicBezTo>
                    <a:pt x="4242" y="826447"/>
                    <a:pt x="0" y="816206"/>
                    <a:pt x="0" y="805529"/>
                  </a:cubicBezTo>
                  <a:lnTo>
                    <a:pt x="0" y="40260"/>
                  </a:lnTo>
                  <a:cubicBezTo>
                    <a:pt x="0" y="29582"/>
                    <a:pt x="4242" y="19342"/>
                    <a:pt x="11792" y="11792"/>
                  </a:cubicBezTo>
                  <a:cubicBezTo>
                    <a:pt x="19342" y="4242"/>
                    <a:pt x="29582" y="0"/>
                    <a:pt x="4026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2618" cy="88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1663" y="7418715"/>
            <a:ext cx="6995884" cy="2090853"/>
            <a:chOff x="0" y="0"/>
            <a:chExt cx="1468438" cy="438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438" cy="438871"/>
            </a:xfrm>
            <a:custGeom>
              <a:avLst/>
              <a:gdLst/>
              <a:ahLst/>
              <a:cxnLst/>
              <a:rect r="r" b="b" t="t" l="l"/>
              <a:pathLst>
                <a:path h="438871" w="1468438">
                  <a:moveTo>
                    <a:pt x="56439" y="0"/>
                  </a:moveTo>
                  <a:lnTo>
                    <a:pt x="1411999" y="0"/>
                  </a:lnTo>
                  <a:cubicBezTo>
                    <a:pt x="1426968" y="0"/>
                    <a:pt x="1441323" y="5946"/>
                    <a:pt x="1451907" y="16530"/>
                  </a:cubicBezTo>
                  <a:cubicBezTo>
                    <a:pt x="1462492" y="27115"/>
                    <a:pt x="1468438" y="41470"/>
                    <a:pt x="1468438" y="56439"/>
                  </a:cubicBezTo>
                  <a:lnTo>
                    <a:pt x="1468438" y="382432"/>
                  </a:lnTo>
                  <a:cubicBezTo>
                    <a:pt x="1468438" y="397400"/>
                    <a:pt x="1462492" y="411756"/>
                    <a:pt x="1451907" y="422340"/>
                  </a:cubicBezTo>
                  <a:cubicBezTo>
                    <a:pt x="1441323" y="432924"/>
                    <a:pt x="1426968" y="438871"/>
                    <a:pt x="1411999" y="438871"/>
                  </a:cubicBezTo>
                  <a:lnTo>
                    <a:pt x="56439" y="438871"/>
                  </a:lnTo>
                  <a:cubicBezTo>
                    <a:pt x="25268" y="438871"/>
                    <a:pt x="0" y="413602"/>
                    <a:pt x="0" y="382432"/>
                  </a:cubicBezTo>
                  <a:lnTo>
                    <a:pt x="0" y="56439"/>
                  </a:lnTo>
                  <a:cubicBezTo>
                    <a:pt x="0" y="41470"/>
                    <a:pt x="5946" y="27115"/>
                    <a:pt x="16530" y="16530"/>
                  </a:cubicBezTo>
                  <a:cubicBezTo>
                    <a:pt x="27115" y="5946"/>
                    <a:pt x="41470" y="0"/>
                    <a:pt x="5643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8438" cy="476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46925" y="333363"/>
            <a:ext cx="3498750" cy="3903271"/>
          </a:xfrm>
          <a:custGeom>
            <a:avLst/>
            <a:gdLst/>
            <a:ahLst/>
            <a:cxnLst/>
            <a:rect r="r" b="b" t="t" l="l"/>
            <a:pathLst>
              <a:path h="3903271" w="3498750">
                <a:moveTo>
                  <a:pt x="0" y="0"/>
                </a:moveTo>
                <a:lnTo>
                  <a:pt x="3498749" y="0"/>
                </a:lnTo>
                <a:lnTo>
                  <a:pt x="3498749" y="3903270"/>
                </a:lnTo>
                <a:lnTo>
                  <a:pt x="0" y="390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249348" y="6353814"/>
            <a:ext cx="3359425" cy="3747837"/>
          </a:xfrm>
          <a:custGeom>
            <a:avLst/>
            <a:gdLst/>
            <a:ahLst/>
            <a:cxnLst/>
            <a:rect r="r" b="b" t="t" l="l"/>
            <a:pathLst>
              <a:path h="3747837" w="3359425">
                <a:moveTo>
                  <a:pt x="0" y="0"/>
                </a:moveTo>
                <a:lnTo>
                  <a:pt x="3359425" y="0"/>
                </a:lnTo>
                <a:lnTo>
                  <a:pt x="3359425" y="3747838"/>
                </a:lnTo>
                <a:lnTo>
                  <a:pt x="0" y="374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3187" y="5620909"/>
            <a:ext cx="2027474" cy="4114800"/>
          </a:xfrm>
          <a:custGeom>
            <a:avLst/>
            <a:gdLst/>
            <a:ahLst/>
            <a:cxnLst/>
            <a:rect r="r" b="b" t="t" l="l"/>
            <a:pathLst>
              <a:path h="4114800" w="2027474">
                <a:moveTo>
                  <a:pt x="0" y="0"/>
                </a:moveTo>
                <a:lnTo>
                  <a:pt x="2027475" y="0"/>
                </a:lnTo>
                <a:lnTo>
                  <a:pt x="20274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0532" y="1028700"/>
            <a:ext cx="2776483" cy="2752189"/>
          </a:xfrm>
          <a:custGeom>
            <a:avLst/>
            <a:gdLst/>
            <a:ahLst/>
            <a:cxnLst/>
            <a:rect r="r" b="b" t="t" l="l"/>
            <a:pathLst>
              <a:path h="2752189" w="2776483">
                <a:moveTo>
                  <a:pt x="0" y="0"/>
                </a:moveTo>
                <a:lnTo>
                  <a:pt x="2776483" y="0"/>
                </a:lnTo>
                <a:lnTo>
                  <a:pt x="2776483" y="2752189"/>
                </a:lnTo>
                <a:lnTo>
                  <a:pt x="0" y="2752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07166" y="2372416"/>
            <a:ext cx="2263397" cy="2263397"/>
          </a:xfrm>
          <a:custGeom>
            <a:avLst/>
            <a:gdLst/>
            <a:ahLst/>
            <a:cxnLst/>
            <a:rect r="r" b="b" t="t" l="l"/>
            <a:pathLst>
              <a:path h="2263397" w="2263397">
                <a:moveTo>
                  <a:pt x="0" y="0"/>
                </a:moveTo>
                <a:lnTo>
                  <a:pt x="2263397" y="0"/>
                </a:lnTo>
                <a:lnTo>
                  <a:pt x="2263397" y="2263397"/>
                </a:lnTo>
                <a:lnTo>
                  <a:pt x="0" y="2263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09158" y="6801043"/>
            <a:ext cx="3500894" cy="61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4956" spc="-41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75457" y="4369983"/>
            <a:ext cx="4832592" cy="66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5248" spc="-435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22945" y="7962678"/>
            <a:ext cx="6673320" cy="9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b="true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hardware para reconocimiento de voz.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2594" y="1585055"/>
            <a:ext cx="6758317" cy="18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388" indent="-278194" lvl="1">
              <a:lnSpc>
                <a:spcPts val="3607"/>
              </a:lnSpc>
              <a:buFont typeface="Arial"/>
              <a:buChar char="•"/>
            </a:pPr>
            <a:r>
              <a:rPr lang="en-US" b="true" sz="2577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Automatización de procesos en CESFAM.</a:t>
            </a:r>
          </a:p>
          <a:p>
            <a:pPr algn="l" marL="556388" indent="-278194" lvl="1">
              <a:lnSpc>
                <a:spcPts val="3607"/>
              </a:lnSpc>
              <a:buFont typeface="Arial"/>
              <a:buChar char="•"/>
            </a:pPr>
            <a:r>
              <a:rPr lang="en-US" b="true" sz="2577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 de la accesibilidad tecnológica para adultos mayores.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r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0662" y="1028700"/>
            <a:ext cx="7785430" cy="3012955"/>
            <a:chOff x="0" y="0"/>
            <a:chExt cx="2326210" cy="900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6210" cy="900241"/>
            </a:xfrm>
            <a:custGeom>
              <a:avLst/>
              <a:gdLst/>
              <a:ahLst/>
              <a:cxnLst/>
              <a:rect r="r" b="b" t="t" l="l"/>
              <a:pathLst>
                <a:path h="900241" w="2326210">
                  <a:moveTo>
                    <a:pt x="50715" y="0"/>
                  </a:moveTo>
                  <a:lnTo>
                    <a:pt x="2275495" y="0"/>
                  </a:lnTo>
                  <a:cubicBezTo>
                    <a:pt x="2303504" y="0"/>
                    <a:pt x="2326210" y="22706"/>
                    <a:pt x="2326210" y="50715"/>
                  </a:cubicBezTo>
                  <a:lnTo>
                    <a:pt x="2326210" y="849526"/>
                  </a:lnTo>
                  <a:cubicBezTo>
                    <a:pt x="2326210" y="877535"/>
                    <a:pt x="2303504" y="900241"/>
                    <a:pt x="2275495" y="900241"/>
                  </a:cubicBezTo>
                  <a:lnTo>
                    <a:pt x="50715" y="900241"/>
                  </a:lnTo>
                  <a:cubicBezTo>
                    <a:pt x="22706" y="900241"/>
                    <a:pt x="0" y="877535"/>
                    <a:pt x="0" y="849526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26210" cy="938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6779" y="809775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6503" y="4139944"/>
            <a:ext cx="7413018" cy="2991275"/>
            <a:chOff x="0" y="0"/>
            <a:chExt cx="2504480" cy="10105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4480" cy="1010599"/>
            </a:xfrm>
            <a:custGeom>
              <a:avLst/>
              <a:gdLst/>
              <a:ahLst/>
              <a:cxnLst/>
              <a:rect r="r" b="b" t="t" l="l"/>
              <a:pathLst>
                <a:path h="1010599" w="2504480">
                  <a:moveTo>
                    <a:pt x="53263" y="0"/>
                  </a:moveTo>
                  <a:lnTo>
                    <a:pt x="2451218" y="0"/>
                  </a:lnTo>
                  <a:cubicBezTo>
                    <a:pt x="2465344" y="0"/>
                    <a:pt x="2478892" y="5612"/>
                    <a:pt x="2488880" y="15600"/>
                  </a:cubicBezTo>
                  <a:cubicBezTo>
                    <a:pt x="2498869" y="25589"/>
                    <a:pt x="2504480" y="39137"/>
                    <a:pt x="2504480" y="53263"/>
                  </a:cubicBezTo>
                  <a:lnTo>
                    <a:pt x="2504480" y="957337"/>
                  </a:lnTo>
                  <a:cubicBezTo>
                    <a:pt x="2504480" y="986753"/>
                    <a:pt x="2480634" y="1010599"/>
                    <a:pt x="2451218" y="1010599"/>
                  </a:cubicBezTo>
                  <a:lnTo>
                    <a:pt x="53263" y="1010599"/>
                  </a:lnTo>
                  <a:cubicBezTo>
                    <a:pt x="23847" y="1010599"/>
                    <a:pt x="0" y="986753"/>
                    <a:pt x="0" y="957337"/>
                  </a:cubicBezTo>
                  <a:lnTo>
                    <a:pt x="0" y="53263"/>
                  </a:lnTo>
                  <a:cubicBezTo>
                    <a:pt x="0" y="23847"/>
                    <a:pt x="23847" y="0"/>
                    <a:pt x="5326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04480" cy="1048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60662" y="7256683"/>
            <a:ext cx="7785430" cy="2664627"/>
            <a:chOff x="0" y="0"/>
            <a:chExt cx="2630299" cy="900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30300" cy="900241"/>
            </a:xfrm>
            <a:custGeom>
              <a:avLst/>
              <a:gdLst/>
              <a:ahLst/>
              <a:cxnLst/>
              <a:rect r="r" b="b" t="t" l="l"/>
              <a:pathLst>
                <a:path h="900241" w="2630300">
                  <a:moveTo>
                    <a:pt x="50715" y="0"/>
                  </a:moveTo>
                  <a:lnTo>
                    <a:pt x="2579585" y="0"/>
                  </a:lnTo>
                  <a:cubicBezTo>
                    <a:pt x="2607594" y="0"/>
                    <a:pt x="2630300" y="22706"/>
                    <a:pt x="2630300" y="50715"/>
                  </a:cubicBezTo>
                  <a:lnTo>
                    <a:pt x="2630300" y="849526"/>
                  </a:lnTo>
                  <a:cubicBezTo>
                    <a:pt x="2630300" y="877535"/>
                    <a:pt x="2607594" y="900241"/>
                    <a:pt x="2579585" y="900241"/>
                  </a:cubicBezTo>
                  <a:lnTo>
                    <a:pt x="50715" y="900241"/>
                  </a:lnTo>
                  <a:cubicBezTo>
                    <a:pt x="22706" y="900241"/>
                    <a:pt x="0" y="877535"/>
                    <a:pt x="0" y="849526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30299" cy="938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682932" y="3477636"/>
            <a:ext cx="6354777" cy="4640659"/>
          </a:xfrm>
          <a:custGeom>
            <a:avLst/>
            <a:gdLst/>
            <a:ahLst/>
            <a:cxnLst/>
            <a:rect r="r" b="b" t="t" l="l"/>
            <a:pathLst>
              <a:path h="4640659" w="6354777">
                <a:moveTo>
                  <a:pt x="0" y="0"/>
                </a:moveTo>
                <a:lnTo>
                  <a:pt x="6354777" y="0"/>
                </a:lnTo>
                <a:lnTo>
                  <a:pt x="6354777" y="4640660"/>
                </a:lnTo>
                <a:lnTo>
                  <a:pt x="0" y="464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25226" y="4785812"/>
            <a:ext cx="2470871" cy="2470871"/>
          </a:xfrm>
          <a:custGeom>
            <a:avLst/>
            <a:gdLst/>
            <a:ahLst/>
            <a:cxnLst/>
            <a:rect r="r" b="b" t="t" l="l"/>
            <a:pathLst>
              <a:path h="2470871" w="2470871">
                <a:moveTo>
                  <a:pt x="0" y="0"/>
                </a:moveTo>
                <a:lnTo>
                  <a:pt x="2470871" y="0"/>
                </a:lnTo>
                <a:lnTo>
                  <a:pt x="2470871" y="2470871"/>
                </a:lnTo>
                <a:lnTo>
                  <a:pt x="0" y="2470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52454" y="3625278"/>
            <a:ext cx="1881157" cy="1850374"/>
          </a:xfrm>
          <a:custGeom>
            <a:avLst/>
            <a:gdLst/>
            <a:ahLst/>
            <a:cxnLst/>
            <a:rect r="r" b="b" t="t" l="l"/>
            <a:pathLst>
              <a:path h="1850374" w="1881157">
                <a:moveTo>
                  <a:pt x="0" y="0"/>
                </a:moveTo>
                <a:lnTo>
                  <a:pt x="1881157" y="0"/>
                </a:lnTo>
                <a:lnTo>
                  <a:pt x="1881157" y="1850374"/>
                </a:lnTo>
                <a:lnTo>
                  <a:pt x="0" y="185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01335" y="7822784"/>
            <a:ext cx="1523352" cy="1498425"/>
          </a:xfrm>
          <a:custGeom>
            <a:avLst/>
            <a:gdLst/>
            <a:ahLst/>
            <a:cxnLst/>
            <a:rect r="r" b="b" t="t" l="l"/>
            <a:pathLst>
              <a:path h="1498425" w="1523352">
                <a:moveTo>
                  <a:pt x="0" y="0"/>
                </a:moveTo>
                <a:lnTo>
                  <a:pt x="1523353" y="0"/>
                </a:lnTo>
                <a:lnTo>
                  <a:pt x="1523353" y="1498425"/>
                </a:lnTo>
                <a:lnTo>
                  <a:pt x="0" y="149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31096" y="394808"/>
            <a:ext cx="1594076" cy="1974644"/>
          </a:xfrm>
          <a:custGeom>
            <a:avLst/>
            <a:gdLst/>
            <a:ahLst/>
            <a:cxnLst/>
            <a:rect r="r" b="b" t="t" l="l"/>
            <a:pathLst>
              <a:path h="1974644" w="1594076">
                <a:moveTo>
                  <a:pt x="0" y="0"/>
                </a:moveTo>
                <a:lnTo>
                  <a:pt x="1594076" y="0"/>
                </a:lnTo>
                <a:lnTo>
                  <a:pt x="1594076" y="1974644"/>
                </a:lnTo>
                <a:lnTo>
                  <a:pt x="0" y="1974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601625" y="1108001"/>
            <a:ext cx="6103504" cy="52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7"/>
              </a:lnSpc>
              <a:spcBef>
                <a:spcPct val="0"/>
              </a:spcBef>
            </a:pPr>
            <a:r>
              <a:rPr lang="en-US" sz="3047" spc="17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ROBERTO VALENZUELA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4073" y="4280295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SEBASTIAN MORA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54438" y="7369344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EFRAIN PASARIN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1625" y="1568194"/>
            <a:ext cx="6103504" cy="52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7"/>
              </a:lnSpc>
              <a:spcBef>
                <a:spcPct val="0"/>
              </a:spcBef>
            </a:pPr>
            <a:r>
              <a:rPr lang="en-US" sz="3047" spc="17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DESARROLLADOR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4073" y="4719137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SCRUM MASTER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4438" y="7776334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PRODUCT OWNER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51192" y="2645732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Creación de interfaces y funcionalidades del usuario, configurar servidor, realizar pruebas unitarias.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60827" y="5607517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Coordinar reuniones, planificar, revisar, eliminar impedimentos.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86669" y="8541372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Definir funcionalidades prioritarias, crear y priorizar el backlog, representar usuarios finales.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2225" y="7727752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01466" y="6305139"/>
            <a:ext cx="971055" cy="934870"/>
            <a:chOff x="0" y="0"/>
            <a:chExt cx="255751" cy="246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59712" y="859360"/>
            <a:ext cx="5262836" cy="5800722"/>
          </a:xfrm>
          <a:custGeom>
            <a:avLst/>
            <a:gdLst/>
            <a:ahLst/>
            <a:cxnLst/>
            <a:rect r="r" b="b" t="t" l="l"/>
            <a:pathLst>
              <a:path h="5800722" w="5262836">
                <a:moveTo>
                  <a:pt x="0" y="0"/>
                </a:moveTo>
                <a:lnTo>
                  <a:pt x="5262837" y="0"/>
                </a:lnTo>
                <a:lnTo>
                  <a:pt x="5262837" y="5800721"/>
                </a:lnTo>
                <a:lnTo>
                  <a:pt x="0" y="5800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006918"/>
            <a:ext cx="14482354" cy="153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6"/>
              </a:lnSpc>
            </a:pPr>
            <a:r>
              <a:rPr lang="en-US" sz="997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SPRINT CALENDAR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933191"/>
            <a:ext cx="5541925" cy="938466"/>
            <a:chOff x="0" y="0"/>
            <a:chExt cx="1459602" cy="2471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1522" y="623049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-1269263" y="-1330188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27951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89718" y="-1191294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4285" y="5063986"/>
            <a:ext cx="2535580" cy="23580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654913" y="4934740"/>
            <a:ext cx="3387437" cy="3163019"/>
          </a:xfrm>
          <a:custGeom>
            <a:avLst/>
            <a:gdLst/>
            <a:ahLst/>
            <a:cxnLst/>
            <a:rect r="r" b="b" t="t" l="l"/>
            <a:pathLst>
              <a:path h="3163019" w="3387437">
                <a:moveTo>
                  <a:pt x="0" y="0"/>
                </a:moveTo>
                <a:lnTo>
                  <a:pt x="3387437" y="0"/>
                </a:lnTo>
                <a:lnTo>
                  <a:pt x="3387437" y="3163019"/>
                </a:lnTo>
                <a:lnTo>
                  <a:pt x="0" y="3163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2339" y="4934740"/>
            <a:ext cx="1792911" cy="1792911"/>
          </a:xfrm>
          <a:custGeom>
            <a:avLst/>
            <a:gdLst/>
            <a:ahLst/>
            <a:cxnLst/>
            <a:rect r="r" b="b" t="t" l="l"/>
            <a:pathLst>
              <a:path h="1792911" w="1792911">
                <a:moveTo>
                  <a:pt x="0" y="0"/>
                </a:moveTo>
                <a:lnTo>
                  <a:pt x="1792911" y="0"/>
                </a:lnTo>
                <a:lnTo>
                  <a:pt x="1792911" y="1792911"/>
                </a:lnTo>
                <a:lnTo>
                  <a:pt x="0" y="1792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9643" y="1701180"/>
            <a:ext cx="2740822" cy="2693843"/>
            <a:chOff x="0" y="0"/>
            <a:chExt cx="82697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476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Recolección de requisitos con el Product Owner.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054" y="354259"/>
            <a:ext cx="2740822" cy="2693843"/>
            <a:chOff x="0" y="0"/>
            <a:chExt cx="82697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29ABE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Creación del Product Backlog.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60876" y="354259"/>
            <a:ext cx="2740822" cy="2693843"/>
            <a:chOff x="0" y="0"/>
            <a:chExt cx="826975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29ABE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Diseño preliminar de interfaces de usuario.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90465" y="1701180"/>
            <a:ext cx="2740822" cy="2693843"/>
            <a:chOff x="0" y="0"/>
            <a:chExt cx="826975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476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Diseño inicial de la arquitectura y definición del alcance.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31287" y="1701180"/>
            <a:ext cx="2740822" cy="2693843"/>
            <a:chOff x="0" y="0"/>
            <a:chExt cx="826975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0BF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Desarrollo del backend para las primeras funcionalidades.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01698" y="354259"/>
            <a:ext cx="2740822" cy="2693843"/>
            <a:chOff x="0" y="0"/>
            <a:chExt cx="826975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0A87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Desarrollo del frontend inicial.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572109" y="1701180"/>
            <a:ext cx="2740822" cy="2693843"/>
            <a:chOff x="0" y="0"/>
            <a:chExt cx="826975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0BF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Pruebas unitarias de los módulos creados.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2520" y="354259"/>
            <a:ext cx="2740822" cy="2693843"/>
            <a:chOff x="0" y="0"/>
            <a:chExt cx="826975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00A87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Revisión del incremento con el Product Owner.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312931" y="1701180"/>
            <a:ext cx="2740822" cy="2693843"/>
            <a:chOff x="0" y="0"/>
            <a:chExt cx="826975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428D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Integración de los componentes desarrollados.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053753" y="1701180"/>
            <a:ext cx="2740822" cy="2693843"/>
            <a:chOff x="0" y="0"/>
            <a:chExt cx="826975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428D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Feedback de stakeholders y refinamiento del backlog.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683342" y="354259"/>
            <a:ext cx="2740822" cy="2693843"/>
            <a:chOff x="0" y="0"/>
            <a:chExt cx="826975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2F80A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Pruebas de integración y ajustes en el código.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424164" y="354259"/>
            <a:ext cx="2740822" cy="2693843"/>
            <a:chOff x="0" y="0"/>
            <a:chExt cx="826975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2F80AE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Pruebas de aceptación por parte de usuarios (UAT).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458795" y="6276145"/>
            <a:ext cx="2740822" cy="2693843"/>
            <a:chOff x="0" y="0"/>
            <a:chExt cx="826975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Configuración del entorno de producción.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018011" y="4049073"/>
            <a:ext cx="2144910" cy="65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sz="384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546878" y="3941689"/>
            <a:ext cx="2144910" cy="65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sz="384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81298" y="3956228"/>
            <a:ext cx="2144910" cy="65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sz="384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3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829205" y="7623067"/>
            <a:ext cx="2740822" cy="2693843"/>
            <a:chOff x="0" y="0"/>
            <a:chExt cx="826975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5D5F98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Pruebas de producción y ajustes finales.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7088384" y="7623067"/>
            <a:ext cx="2740822" cy="2693843"/>
            <a:chOff x="0" y="0"/>
            <a:chExt cx="826975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8CCDB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Revisión completa con el Product Owner.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347562" y="7623067"/>
            <a:ext cx="2740822" cy="2693843"/>
            <a:chOff x="0" y="0"/>
            <a:chExt cx="826975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8CCDB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Finalización de todas las funcionalidades pendientes.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199616" y="6276145"/>
            <a:ext cx="2740822" cy="2693843"/>
            <a:chOff x="0" y="0"/>
            <a:chExt cx="826975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Formación a usuarios finales.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717973" y="6276145"/>
            <a:ext cx="2740822" cy="2693843"/>
            <a:chOff x="0" y="0"/>
            <a:chExt cx="826975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26975" cy="812800"/>
            </a:xfrm>
            <a:custGeom>
              <a:avLst/>
              <a:gdLst/>
              <a:ahLst/>
              <a:cxnLst/>
              <a:rect r="r" b="b" t="t" l="l"/>
              <a:pathLst>
                <a:path h="812800" w="826975">
                  <a:moveTo>
                    <a:pt x="413487" y="0"/>
                  </a:moveTo>
                  <a:lnTo>
                    <a:pt x="826975" y="406400"/>
                  </a:lnTo>
                  <a:lnTo>
                    <a:pt x="413487" y="812800"/>
                  </a:lnTo>
                  <a:lnTo>
                    <a:pt x="0" y="406400"/>
                  </a:lnTo>
                  <a:lnTo>
                    <a:pt x="413487" y="0"/>
                  </a:lnTo>
                  <a:close/>
                </a:path>
              </a:pathLst>
            </a:custGeom>
            <a:solidFill>
              <a:srgbClr val="84A49C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42136" y="111125"/>
              <a:ext cx="542702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Pruebas de sistema y documentación técnica.</a:t>
              </a: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028700" y="8317809"/>
            <a:ext cx="2982031" cy="65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sz="384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4 Y 5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34007" y="373577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86997" y="836408"/>
            <a:ext cx="1801106" cy="2707074"/>
          </a:xfrm>
          <a:custGeom>
            <a:avLst/>
            <a:gdLst/>
            <a:ahLst/>
            <a:cxnLst/>
            <a:rect r="r" b="b" t="t" l="l"/>
            <a:pathLst>
              <a:path h="2707074" w="1801106">
                <a:moveTo>
                  <a:pt x="0" y="0"/>
                </a:moveTo>
                <a:lnTo>
                  <a:pt x="1801106" y="0"/>
                </a:lnTo>
                <a:lnTo>
                  <a:pt x="1801106" y="2707074"/>
                </a:lnTo>
                <a:lnTo>
                  <a:pt x="0" y="270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56548" y="2286448"/>
            <a:ext cx="14515780" cy="549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67"/>
              </a:lnSpc>
            </a:pPr>
            <a:r>
              <a:rPr lang="en-US" sz="2883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MEDICONECTA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3335" y="7381345"/>
            <a:ext cx="10941330" cy="169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9"/>
              </a:lnSpc>
              <a:spcBef>
                <a:spcPct val="0"/>
              </a:spcBef>
            </a:pPr>
            <a:r>
              <a:rPr lang="en-US" sz="890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Asistente Médico Interactivo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286" y="1449346"/>
            <a:ext cx="5615428" cy="270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25"/>
              </a:lnSpc>
            </a:pPr>
            <a:r>
              <a:rPr lang="en-US" sz="118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CUÉNTANOS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56364" y="676925"/>
            <a:ext cx="6144156" cy="614413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487" t="0" r="-2448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974862"/>
            <a:ext cx="18288000" cy="28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TECNOLOGIAS UTILIZADAS Y ARQUITECTURA</a:t>
            </a:r>
          </a:p>
        </p:txBody>
      </p:sp>
    </p:spTree>
  </p:cSld>
  <p:clrMapOvr>
    <a:masterClrMapping/>
  </p:clrMapOvr>
  <p:transition spd="slow">
    <p:cover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3412" y="-166643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92971" y="52280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7091" y="160917"/>
            <a:ext cx="15243084" cy="9965166"/>
          </a:xfrm>
          <a:custGeom>
            <a:avLst/>
            <a:gdLst/>
            <a:ahLst/>
            <a:cxnLst/>
            <a:rect r="r" b="b" t="t" l="l"/>
            <a:pathLst>
              <a:path h="9965166" w="15243084">
                <a:moveTo>
                  <a:pt x="0" y="0"/>
                </a:moveTo>
                <a:lnTo>
                  <a:pt x="15243084" y="0"/>
                </a:lnTo>
                <a:lnTo>
                  <a:pt x="15243084" y="9965166"/>
                </a:lnTo>
                <a:lnTo>
                  <a:pt x="0" y="996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12351" y="6945664"/>
            <a:ext cx="3875649" cy="4114800"/>
          </a:xfrm>
          <a:custGeom>
            <a:avLst/>
            <a:gdLst/>
            <a:ahLst/>
            <a:cxnLst/>
            <a:rect r="r" b="b" t="t" l="l"/>
            <a:pathLst>
              <a:path h="4114800" w="3875649">
                <a:moveTo>
                  <a:pt x="0" y="0"/>
                </a:moveTo>
                <a:lnTo>
                  <a:pt x="3875649" y="0"/>
                </a:lnTo>
                <a:lnTo>
                  <a:pt x="38756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7988" y="6607376"/>
            <a:ext cx="4263804" cy="4114800"/>
          </a:xfrm>
          <a:custGeom>
            <a:avLst/>
            <a:gdLst/>
            <a:ahLst/>
            <a:cxnLst/>
            <a:rect r="r" b="b" t="t" l="l"/>
            <a:pathLst>
              <a:path h="4114800" w="4263804">
                <a:moveTo>
                  <a:pt x="0" y="0"/>
                </a:moveTo>
                <a:lnTo>
                  <a:pt x="4263804" y="0"/>
                </a:lnTo>
                <a:lnTo>
                  <a:pt x="4263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269263" y="-1330188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549" y="5039399"/>
            <a:ext cx="5368891" cy="2464409"/>
          </a:xfrm>
          <a:custGeom>
            <a:avLst/>
            <a:gdLst/>
            <a:ahLst/>
            <a:cxnLst/>
            <a:rect r="r" b="b" t="t" l="l"/>
            <a:pathLst>
              <a:path h="2464409" w="5368891">
                <a:moveTo>
                  <a:pt x="0" y="0"/>
                </a:moveTo>
                <a:lnTo>
                  <a:pt x="5368891" y="0"/>
                </a:lnTo>
                <a:lnTo>
                  <a:pt x="5368891" y="2464409"/>
                </a:lnTo>
                <a:lnTo>
                  <a:pt x="0" y="246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96893" y="1153041"/>
            <a:ext cx="12481598" cy="9033557"/>
          </a:xfrm>
          <a:custGeom>
            <a:avLst/>
            <a:gdLst/>
            <a:ahLst/>
            <a:cxnLst/>
            <a:rect r="r" b="b" t="t" l="l"/>
            <a:pathLst>
              <a:path h="9033557" w="12481598">
                <a:moveTo>
                  <a:pt x="0" y="0"/>
                </a:moveTo>
                <a:lnTo>
                  <a:pt x="12481598" y="0"/>
                </a:lnTo>
                <a:lnTo>
                  <a:pt x="12481598" y="9033556"/>
                </a:lnTo>
                <a:lnTo>
                  <a:pt x="0" y="903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6893" y="266678"/>
            <a:ext cx="9248223" cy="88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70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 DE DATOS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99" t="0" r="-1249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6679" y="7012962"/>
            <a:ext cx="18064297" cy="324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DEMOSTACIÓN DE LA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54741" y="721165"/>
            <a:ext cx="6497479" cy="649745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3851" y="6972735"/>
            <a:ext cx="6497510" cy="2250048"/>
            <a:chOff x="0" y="0"/>
            <a:chExt cx="1711278" cy="592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278" cy="592605"/>
            </a:xfrm>
            <a:custGeom>
              <a:avLst/>
              <a:gdLst/>
              <a:ahLst/>
              <a:cxnLst/>
              <a:rect r="r" b="b" t="t" l="l"/>
              <a:pathLst>
                <a:path h="592605" w="1711278">
                  <a:moveTo>
                    <a:pt x="60768" y="0"/>
                  </a:moveTo>
                  <a:lnTo>
                    <a:pt x="1650511" y="0"/>
                  </a:lnTo>
                  <a:cubicBezTo>
                    <a:pt x="1684072" y="0"/>
                    <a:pt x="1711278" y="27207"/>
                    <a:pt x="1711278" y="60768"/>
                  </a:cubicBezTo>
                  <a:lnTo>
                    <a:pt x="1711278" y="531838"/>
                  </a:lnTo>
                  <a:cubicBezTo>
                    <a:pt x="1711278" y="565399"/>
                    <a:pt x="1684072" y="592605"/>
                    <a:pt x="1650511" y="592605"/>
                  </a:cubicBezTo>
                  <a:lnTo>
                    <a:pt x="60768" y="592605"/>
                  </a:lnTo>
                  <a:cubicBezTo>
                    <a:pt x="44651" y="592605"/>
                    <a:pt x="29195" y="586203"/>
                    <a:pt x="17798" y="574807"/>
                  </a:cubicBezTo>
                  <a:cubicBezTo>
                    <a:pt x="6402" y="563411"/>
                    <a:pt x="0" y="547954"/>
                    <a:pt x="0" y="531838"/>
                  </a:cubicBezTo>
                  <a:lnTo>
                    <a:pt x="0" y="60768"/>
                  </a:lnTo>
                  <a:cubicBezTo>
                    <a:pt x="0" y="27207"/>
                    <a:pt x="27207" y="0"/>
                    <a:pt x="60768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11278" cy="63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419463" y="-12847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95337" y="3086100"/>
            <a:ext cx="2692451" cy="2692451"/>
          </a:xfrm>
          <a:custGeom>
            <a:avLst/>
            <a:gdLst/>
            <a:ahLst/>
            <a:cxnLst/>
            <a:rect r="r" b="b" t="t" l="l"/>
            <a:pathLst>
              <a:path h="2692451" w="2692451">
                <a:moveTo>
                  <a:pt x="0" y="0"/>
                </a:moveTo>
                <a:lnTo>
                  <a:pt x="2692451" y="0"/>
                </a:lnTo>
                <a:lnTo>
                  <a:pt x="2692451" y="2692451"/>
                </a:lnTo>
                <a:lnTo>
                  <a:pt x="0" y="269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14069" y="2362194"/>
            <a:ext cx="2549456" cy="3416357"/>
          </a:xfrm>
          <a:custGeom>
            <a:avLst/>
            <a:gdLst/>
            <a:ahLst/>
            <a:cxnLst/>
            <a:rect r="r" b="b" t="t" l="l"/>
            <a:pathLst>
              <a:path h="3416357" w="2549456">
                <a:moveTo>
                  <a:pt x="0" y="0"/>
                </a:moveTo>
                <a:lnTo>
                  <a:pt x="2549456" y="0"/>
                </a:lnTo>
                <a:lnTo>
                  <a:pt x="2549456" y="3416357"/>
                </a:lnTo>
                <a:lnTo>
                  <a:pt x="0" y="341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93007" y="3086100"/>
            <a:ext cx="2596065" cy="4114800"/>
          </a:xfrm>
          <a:custGeom>
            <a:avLst/>
            <a:gdLst/>
            <a:ahLst/>
            <a:cxnLst/>
            <a:rect r="r" b="b" t="t" l="l"/>
            <a:pathLst>
              <a:path h="4114800" w="2596065">
                <a:moveTo>
                  <a:pt x="0" y="0"/>
                </a:moveTo>
                <a:lnTo>
                  <a:pt x="2596065" y="0"/>
                </a:lnTo>
                <a:lnTo>
                  <a:pt x="2596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63958" y="6553617"/>
            <a:ext cx="2967342" cy="2953671"/>
          </a:xfrm>
          <a:custGeom>
            <a:avLst/>
            <a:gdLst/>
            <a:ahLst/>
            <a:cxnLst/>
            <a:rect r="r" b="b" t="t" l="l"/>
            <a:pathLst>
              <a:path h="2953671" w="2967342">
                <a:moveTo>
                  <a:pt x="0" y="0"/>
                </a:moveTo>
                <a:lnTo>
                  <a:pt x="2967342" y="0"/>
                </a:lnTo>
                <a:lnTo>
                  <a:pt x="2967342" y="2953671"/>
                </a:lnTo>
                <a:lnTo>
                  <a:pt x="0" y="2953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22899" y="6324864"/>
            <a:ext cx="3823023" cy="4114800"/>
          </a:xfrm>
          <a:custGeom>
            <a:avLst/>
            <a:gdLst/>
            <a:ahLst/>
            <a:cxnLst/>
            <a:rect r="r" b="b" t="t" l="l"/>
            <a:pathLst>
              <a:path h="4114800" w="3823023">
                <a:moveTo>
                  <a:pt x="0" y="0"/>
                </a:moveTo>
                <a:lnTo>
                  <a:pt x="3823023" y="0"/>
                </a:lnTo>
                <a:lnTo>
                  <a:pt x="382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34586" y="1756298"/>
            <a:ext cx="3818829" cy="2945272"/>
          </a:xfrm>
          <a:custGeom>
            <a:avLst/>
            <a:gdLst/>
            <a:ahLst/>
            <a:cxnLst/>
            <a:rect r="r" b="b" t="t" l="l"/>
            <a:pathLst>
              <a:path h="2945272" w="3818829">
                <a:moveTo>
                  <a:pt x="0" y="0"/>
                </a:moveTo>
                <a:lnTo>
                  <a:pt x="3818828" y="0"/>
                </a:lnTo>
                <a:lnTo>
                  <a:pt x="3818828" y="2945272"/>
                </a:lnTo>
                <a:lnTo>
                  <a:pt x="0" y="2945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64808" y="7305120"/>
            <a:ext cx="6046553" cy="128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Mayor accesibilidad</a:t>
            </a:r>
          </a:p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Optimización en la gestión de salud</a:t>
            </a:r>
          </a:p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Eficiencia para profesionales de la salud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84115" y="311070"/>
            <a:ext cx="8319770" cy="71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573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RESULTADOS OBTENIDOS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30928" y="-2419937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39784" y="1562686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05951" y="63773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75726" y="2531099"/>
            <a:ext cx="6390505" cy="1042371"/>
            <a:chOff x="0" y="0"/>
            <a:chExt cx="1307307" cy="2132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7307" cy="213238"/>
            </a:xfrm>
            <a:custGeom>
              <a:avLst/>
              <a:gdLst/>
              <a:ahLst/>
              <a:cxnLst/>
              <a:rect r="r" b="b" t="t" l="l"/>
              <a:pathLst>
                <a:path h="213238" w="1307307">
                  <a:moveTo>
                    <a:pt x="61785" y="0"/>
                  </a:moveTo>
                  <a:lnTo>
                    <a:pt x="1245522" y="0"/>
                  </a:lnTo>
                  <a:cubicBezTo>
                    <a:pt x="1279645" y="0"/>
                    <a:pt x="1307307" y="27662"/>
                    <a:pt x="1307307" y="61785"/>
                  </a:cubicBezTo>
                  <a:lnTo>
                    <a:pt x="1307307" y="151453"/>
                  </a:lnTo>
                  <a:cubicBezTo>
                    <a:pt x="1307307" y="185576"/>
                    <a:pt x="1279645" y="213238"/>
                    <a:pt x="1245522" y="213238"/>
                  </a:cubicBezTo>
                  <a:lnTo>
                    <a:pt x="61785" y="213238"/>
                  </a:lnTo>
                  <a:cubicBezTo>
                    <a:pt x="27662" y="213238"/>
                    <a:pt x="0" y="185576"/>
                    <a:pt x="0" y="151453"/>
                  </a:cubicBezTo>
                  <a:lnTo>
                    <a:pt x="0" y="61785"/>
                  </a:lnTo>
                  <a:cubicBezTo>
                    <a:pt x="0" y="27662"/>
                    <a:pt x="27662" y="0"/>
                    <a:pt x="61785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07307" cy="251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2077" y="7254006"/>
            <a:ext cx="5083481" cy="1180762"/>
            <a:chOff x="0" y="0"/>
            <a:chExt cx="1039929" cy="2415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9929" cy="241549"/>
            </a:xfrm>
            <a:custGeom>
              <a:avLst/>
              <a:gdLst/>
              <a:ahLst/>
              <a:cxnLst/>
              <a:rect r="r" b="b" t="t" l="l"/>
              <a:pathLst>
                <a:path h="241549" w="1039929">
                  <a:moveTo>
                    <a:pt x="77671" y="0"/>
                  </a:moveTo>
                  <a:lnTo>
                    <a:pt x="962258" y="0"/>
                  </a:lnTo>
                  <a:cubicBezTo>
                    <a:pt x="1005155" y="0"/>
                    <a:pt x="1039929" y="34774"/>
                    <a:pt x="1039929" y="77671"/>
                  </a:cubicBezTo>
                  <a:lnTo>
                    <a:pt x="1039929" y="163878"/>
                  </a:lnTo>
                  <a:cubicBezTo>
                    <a:pt x="1039929" y="184478"/>
                    <a:pt x="1031746" y="204233"/>
                    <a:pt x="1017180" y="218800"/>
                  </a:cubicBezTo>
                  <a:cubicBezTo>
                    <a:pt x="1002614" y="233366"/>
                    <a:pt x="982858" y="241549"/>
                    <a:pt x="962258" y="241549"/>
                  </a:cubicBezTo>
                  <a:lnTo>
                    <a:pt x="77671" y="241549"/>
                  </a:lnTo>
                  <a:cubicBezTo>
                    <a:pt x="34774" y="241549"/>
                    <a:pt x="0" y="206774"/>
                    <a:pt x="0" y="163878"/>
                  </a:cubicBezTo>
                  <a:lnTo>
                    <a:pt x="0" y="77671"/>
                  </a:lnTo>
                  <a:cubicBezTo>
                    <a:pt x="0" y="34774"/>
                    <a:pt x="34774" y="0"/>
                    <a:pt x="7767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39929" cy="2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361112" y="1562686"/>
            <a:ext cx="4543618" cy="3339559"/>
          </a:xfrm>
          <a:custGeom>
            <a:avLst/>
            <a:gdLst/>
            <a:ahLst/>
            <a:cxnLst/>
            <a:rect r="r" b="b" t="t" l="l"/>
            <a:pathLst>
              <a:path h="3339559" w="4543618">
                <a:moveTo>
                  <a:pt x="0" y="0"/>
                </a:moveTo>
                <a:lnTo>
                  <a:pt x="4543618" y="0"/>
                </a:lnTo>
                <a:lnTo>
                  <a:pt x="4543618" y="3339559"/>
                </a:lnTo>
                <a:lnTo>
                  <a:pt x="0" y="333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40631" y="3573470"/>
            <a:ext cx="1857445" cy="1895352"/>
          </a:xfrm>
          <a:custGeom>
            <a:avLst/>
            <a:gdLst/>
            <a:ahLst/>
            <a:cxnLst/>
            <a:rect r="r" b="b" t="t" l="l"/>
            <a:pathLst>
              <a:path h="1895352" w="1857445">
                <a:moveTo>
                  <a:pt x="0" y="0"/>
                </a:moveTo>
                <a:lnTo>
                  <a:pt x="1857446" y="0"/>
                </a:lnTo>
                <a:lnTo>
                  <a:pt x="1857446" y="1895353"/>
                </a:lnTo>
                <a:lnTo>
                  <a:pt x="0" y="1895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03108" y="51966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64629" y="7382433"/>
            <a:ext cx="2472601" cy="1753299"/>
          </a:xfrm>
          <a:custGeom>
            <a:avLst/>
            <a:gdLst/>
            <a:ahLst/>
            <a:cxnLst/>
            <a:rect r="r" b="b" t="t" l="l"/>
            <a:pathLst>
              <a:path h="1753299" w="2472601">
                <a:moveTo>
                  <a:pt x="0" y="0"/>
                </a:moveTo>
                <a:lnTo>
                  <a:pt x="2472601" y="0"/>
                </a:lnTo>
                <a:lnTo>
                  <a:pt x="2472601" y="1753299"/>
                </a:lnTo>
                <a:lnTo>
                  <a:pt x="0" y="175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09402" y="2677561"/>
            <a:ext cx="5923153" cy="70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 spc="11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Limitación de tiempo para implementación completa.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51078" y="7487443"/>
            <a:ext cx="4385478" cy="6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1894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Barreras de pruebas con usuarios reales.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67365" y="311092"/>
            <a:ext cx="6153269" cy="95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9"/>
              </a:lnSpc>
            </a:pPr>
            <a:r>
              <a:rPr lang="en-US" sz="755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OBSTACULOS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19833" y="3562036"/>
            <a:ext cx="19470080" cy="217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88"/>
              </a:lnSpc>
            </a:pPr>
            <a:r>
              <a:rPr lang="en-US" b="true" sz="17378" spc="-556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MEDICONECTA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09474" y="6630732"/>
            <a:ext cx="4378481" cy="43784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31874" y="7031606"/>
            <a:ext cx="1237134" cy="1200949"/>
            <a:chOff x="0" y="0"/>
            <a:chExt cx="325830" cy="3162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89726" y="63930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2081" y="5466906"/>
            <a:ext cx="12726254" cy="8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634" spc="47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ASISTENTE MÉDICO INTERACTIVO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804199" y="8450476"/>
            <a:ext cx="971055" cy="934870"/>
            <a:chOff x="0" y="0"/>
            <a:chExt cx="255751" cy="246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289248" y="7377087"/>
            <a:ext cx="6451919" cy="207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ROBERTO VALENZUELA.</a:t>
            </a:r>
          </a:p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SEBASTIÁN MORA.</a:t>
            </a:r>
          </a:p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EFRAÍN PASARÍN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4497" y="1386106"/>
            <a:ext cx="6861871" cy="8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634" spc="47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MUCHAS GRACIAS.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1709" y="5267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560" y="347320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CONTENIDOS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602387" y="1811011"/>
            <a:ext cx="7097114" cy="596948"/>
            <a:chOff x="0" y="0"/>
            <a:chExt cx="1869199" cy="1572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02387" y="2465036"/>
            <a:ext cx="7097114" cy="596948"/>
            <a:chOff x="0" y="0"/>
            <a:chExt cx="1869199" cy="157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87937" y="2595212"/>
            <a:ext cx="5526016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¿QUE ES MEDICONECTA?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02387" y="5973649"/>
            <a:ext cx="7097114" cy="596948"/>
            <a:chOff x="0" y="0"/>
            <a:chExt cx="1869199" cy="157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2387" y="6675372"/>
            <a:ext cx="7097114" cy="596948"/>
            <a:chOff x="0" y="0"/>
            <a:chExt cx="1869199" cy="1572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DE3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49725" y="6805548"/>
            <a:ext cx="6802439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ARQUITECTURA Y TECNOLOGIAS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9943" y="1941091"/>
            <a:ext cx="2422003" cy="42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sz="3379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602387" y="3166758"/>
            <a:ext cx="7097114" cy="596948"/>
            <a:chOff x="0" y="0"/>
            <a:chExt cx="1869199" cy="1572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178837" y="3296934"/>
            <a:ext cx="3944214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602387" y="3868481"/>
            <a:ext cx="7097114" cy="596948"/>
            <a:chOff x="0" y="0"/>
            <a:chExt cx="1869199" cy="1572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DE3F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990299" y="3998657"/>
            <a:ext cx="2321291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602387" y="4570204"/>
            <a:ext cx="7097114" cy="596948"/>
            <a:chOff x="0" y="0"/>
            <a:chExt cx="1869199" cy="1572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602387" y="5271926"/>
            <a:ext cx="7097114" cy="596948"/>
            <a:chOff x="0" y="0"/>
            <a:chExt cx="1869199" cy="1572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554262" y="5402103"/>
            <a:ext cx="3193365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74733" y="4700380"/>
            <a:ext cx="5952423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 Y LIMITACIONES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76703" y="6103825"/>
            <a:ext cx="374848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CALENDAR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588498" y="7377095"/>
            <a:ext cx="7097114" cy="596948"/>
            <a:chOff x="0" y="0"/>
            <a:chExt cx="1869199" cy="15722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5C9D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015405" y="7507271"/>
            <a:ext cx="624330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DEMOSTRACIÓN DE LA APP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13514840" y="551998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5597758" y="8126442"/>
            <a:ext cx="7097114" cy="596948"/>
            <a:chOff x="0" y="0"/>
            <a:chExt cx="1869199" cy="15722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5C9DA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024664" y="8256618"/>
            <a:ext cx="624330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CONCLUSIÓN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34007" y="373577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45593" y="2120021"/>
            <a:ext cx="2163523" cy="2151722"/>
          </a:xfrm>
          <a:custGeom>
            <a:avLst/>
            <a:gdLst/>
            <a:ahLst/>
            <a:cxnLst/>
            <a:rect r="r" b="b" t="t" l="l"/>
            <a:pathLst>
              <a:path h="2151722" w="2163523">
                <a:moveTo>
                  <a:pt x="0" y="0"/>
                </a:moveTo>
                <a:lnTo>
                  <a:pt x="2163522" y="0"/>
                </a:lnTo>
                <a:lnTo>
                  <a:pt x="2163522" y="2151722"/>
                </a:lnTo>
                <a:lnTo>
                  <a:pt x="0" y="215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41945" y="2120021"/>
            <a:ext cx="2512960" cy="2151722"/>
          </a:xfrm>
          <a:custGeom>
            <a:avLst/>
            <a:gdLst/>
            <a:ahLst/>
            <a:cxnLst/>
            <a:rect r="r" b="b" t="t" l="l"/>
            <a:pathLst>
              <a:path h="2151722" w="2512960">
                <a:moveTo>
                  <a:pt x="0" y="0"/>
                </a:moveTo>
                <a:lnTo>
                  <a:pt x="2512959" y="0"/>
                </a:lnTo>
                <a:lnTo>
                  <a:pt x="2512959" y="2151722"/>
                </a:lnTo>
                <a:lnTo>
                  <a:pt x="0" y="2151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07187" y="6677969"/>
            <a:ext cx="2834089" cy="2345209"/>
          </a:xfrm>
          <a:custGeom>
            <a:avLst/>
            <a:gdLst/>
            <a:ahLst/>
            <a:cxnLst/>
            <a:rect r="r" b="b" t="t" l="l"/>
            <a:pathLst>
              <a:path h="2345209" w="2834089">
                <a:moveTo>
                  <a:pt x="0" y="0"/>
                </a:moveTo>
                <a:lnTo>
                  <a:pt x="2834090" y="0"/>
                </a:lnTo>
                <a:lnTo>
                  <a:pt x="2834090" y="2345209"/>
                </a:lnTo>
                <a:lnTo>
                  <a:pt x="0" y="2345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20832" y="7357703"/>
            <a:ext cx="7817868" cy="90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b="true" sz="24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El 82% está motivado a sumar habilidades digitales en su diario vivir.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676" y="4358491"/>
            <a:ext cx="6565417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b="true" sz="25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 Chile, existen 371 Centros de Salud Familiar (CESFAM) de baja complejidad.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06298" y="4358491"/>
            <a:ext cx="7584253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b="true" sz="25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 Chile, el 18% de la población está compuesta por personas mayores de 60 años.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9697" y="636858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5222" y="5604229"/>
            <a:ext cx="4576932" cy="39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"/>
              </a:lnSpc>
              <a:spcBef>
                <a:spcPct val="0"/>
              </a:spcBef>
            </a:pPr>
            <a:r>
              <a:rPr lang="en-US" sz="2083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Observatorio Chileno de salud público.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07844" y="5548268"/>
            <a:ext cx="5981161" cy="4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1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Naciones Unidas, 2019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20446" y="8516254"/>
            <a:ext cx="8628559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079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Radiografía digital de personas mayores realizada por Critería, VTR y Claro.</a:t>
            </a:r>
          </a:p>
        </p:txBody>
      </p:sp>
    </p:spTree>
  </p:cSld>
  <p:clrMapOvr>
    <a:masterClrMapping/>
  </p:clrMapOvr>
  <p:transition spd="slow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9198" y="4498631"/>
            <a:ext cx="4002578" cy="4114800"/>
          </a:xfrm>
          <a:custGeom>
            <a:avLst/>
            <a:gdLst/>
            <a:ahLst/>
            <a:cxnLst/>
            <a:rect r="r" b="b" t="t" l="l"/>
            <a:pathLst>
              <a:path h="4114800" w="4002578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5008" y="6094565"/>
            <a:ext cx="1217876" cy="1688563"/>
          </a:xfrm>
          <a:custGeom>
            <a:avLst/>
            <a:gdLst/>
            <a:ahLst/>
            <a:cxnLst/>
            <a:rect r="r" b="b" t="t" l="l"/>
            <a:pathLst>
              <a:path h="1688563" w="1217876">
                <a:moveTo>
                  <a:pt x="0" y="0"/>
                </a:moveTo>
                <a:lnTo>
                  <a:pt x="1217876" y="0"/>
                </a:lnTo>
                <a:lnTo>
                  <a:pt x="1217876" y="1688564"/>
                </a:lnTo>
                <a:lnTo>
                  <a:pt x="0" y="1688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54625"/>
            <a:ext cx="4266742" cy="3785764"/>
          </a:xfrm>
          <a:custGeom>
            <a:avLst/>
            <a:gdLst/>
            <a:ahLst/>
            <a:cxnLst/>
            <a:rect r="r" b="b" t="t" l="l"/>
            <a:pathLst>
              <a:path h="3785764" w="4266742">
                <a:moveTo>
                  <a:pt x="0" y="0"/>
                </a:moveTo>
                <a:lnTo>
                  <a:pt x="4266742" y="0"/>
                </a:lnTo>
                <a:lnTo>
                  <a:pt x="4266742" y="3785764"/>
                </a:lnTo>
                <a:lnTo>
                  <a:pt x="0" y="3785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6821" y="864280"/>
            <a:ext cx="11074251" cy="204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¿QUÉ ES MEDICONECTA?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23689" y="4240672"/>
            <a:ext cx="4479756" cy="3613670"/>
          </a:xfrm>
          <a:custGeom>
            <a:avLst/>
            <a:gdLst/>
            <a:ahLst/>
            <a:cxnLst/>
            <a:rect r="r" b="b" t="t" l="l"/>
            <a:pathLst>
              <a:path h="3613670" w="4479756">
                <a:moveTo>
                  <a:pt x="0" y="0"/>
                </a:moveTo>
                <a:lnTo>
                  <a:pt x="4479756" y="0"/>
                </a:lnTo>
                <a:lnTo>
                  <a:pt x="4479756" y="3613670"/>
                </a:lnTo>
                <a:lnTo>
                  <a:pt x="0" y="3613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5425798" y="-950846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9282" y="257577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6" y="0"/>
                </a:lnTo>
                <a:lnTo>
                  <a:pt x="2839786" y="2839786"/>
                </a:lnTo>
                <a:lnTo>
                  <a:pt x="0" y="28397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3333" t="0" r="-3333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7427"/>
            <a:ext cx="4681299" cy="2002820"/>
            <a:chOff x="0" y="0"/>
            <a:chExt cx="2342812" cy="1002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2812" cy="1002335"/>
            </a:xfrm>
            <a:custGeom>
              <a:avLst/>
              <a:gdLst/>
              <a:ahLst/>
              <a:cxnLst/>
              <a:rect r="r" b="b" t="t" l="l"/>
              <a:pathLst>
                <a:path h="1002335" w="2342812">
                  <a:moveTo>
                    <a:pt x="84344" y="0"/>
                  </a:moveTo>
                  <a:lnTo>
                    <a:pt x="2258469" y="0"/>
                  </a:lnTo>
                  <a:cubicBezTo>
                    <a:pt x="2305050" y="0"/>
                    <a:pt x="2342812" y="37762"/>
                    <a:pt x="2342812" y="84344"/>
                  </a:cubicBezTo>
                  <a:lnTo>
                    <a:pt x="2342812" y="917992"/>
                  </a:lnTo>
                  <a:cubicBezTo>
                    <a:pt x="2342812" y="940361"/>
                    <a:pt x="2333926" y="961814"/>
                    <a:pt x="2318109" y="977632"/>
                  </a:cubicBezTo>
                  <a:cubicBezTo>
                    <a:pt x="2302291" y="993449"/>
                    <a:pt x="2280838" y="1002335"/>
                    <a:pt x="2258469" y="1002335"/>
                  </a:cubicBezTo>
                  <a:lnTo>
                    <a:pt x="84344" y="1002335"/>
                  </a:lnTo>
                  <a:cubicBezTo>
                    <a:pt x="37762" y="1002335"/>
                    <a:pt x="0" y="964573"/>
                    <a:pt x="0" y="917992"/>
                  </a:cubicBezTo>
                  <a:lnTo>
                    <a:pt x="0" y="84344"/>
                  </a:lnTo>
                  <a:cubicBezTo>
                    <a:pt x="0" y="37762"/>
                    <a:pt x="37762" y="0"/>
                    <a:pt x="84344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2812" cy="10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35118" y="5143500"/>
            <a:ext cx="7685662" cy="5345657"/>
          </a:xfrm>
          <a:custGeom>
            <a:avLst/>
            <a:gdLst/>
            <a:ahLst/>
            <a:cxnLst/>
            <a:rect r="r" b="b" t="t" l="l"/>
            <a:pathLst>
              <a:path h="5345657" w="7685662">
                <a:moveTo>
                  <a:pt x="0" y="0"/>
                </a:moveTo>
                <a:lnTo>
                  <a:pt x="7685662" y="0"/>
                </a:lnTo>
                <a:lnTo>
                  <a:pt x="7685662" y="5345657"/>
                </a:lnTo>
                <a:lnTo>
                  <a:pt x="0" y="534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0832" y="5566817"/>
            <a:ext cx="7697392" cy="7697392"/>
          </a:xfrm>
          <a:custGeom>
            <a:avLst/>
            <a:gdLst/>
            <a:ahLst/>
            <a:cxnLst/>
            <a:rect r="r" b="b" t="t" l="l"/>
            <a:pathLst>
              <a:path h="7697392" w="7697392">
                <a:moveTo>
                  <a:pt x="0" y="0"/>
                </a:moveTo>
                <a:lnTo>
                  <a:pt x="7697392" y="0"/>
                </a:lnTo>
                <a:lnTo>
                  <a:pt x="7697392" y="7697392"/>
                </a:lnTo>
                <a:lnTo>
                  <a:pt x="0" y="7697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9364" y="7508793"/>
            <a:ext cx="1955382" cy="1429206"/>
          </a:xfrm>
          <a:custGeom>
            <a:avLst/>
            <a:gdLst/>
            <a:ahLst/>
            <a:cxnLst/>
            <a:rect r="r" b="b" t="t" l="l"/>
            <a:pathLst>
              <a:path h="1429206" w="1955382">
                <a:moveTo>
                  <a:pt x="0" y="0"/>
                </a:moveTo>
                <a:lnTo>
                  <a:pt x="1955382" y="0"/>
                </a:lnTo>
                <a:lnTo>
                  <a:pt x="1955382" y="1429207"/>
                </a:lnTo>
                <a:lnTo>
                  <a:pt x="0" y="1429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4236" y="8305949"/>
            <a:ext cx="861019" cy="861019"/>
          </a:xfrm>
          <a:custGeom>
            <a:avLst/>
            <a:gdLst/>
            <a:ahLst/>
            <a:cxnLst/>
            <a:rect r="r" b="b" t="t" l="l"/>
            <a:pathLst>
              <a:path h="861019" w="861019">
                <a:moveTo>
                  <a:pt x="0" y="0"/>
                </a:moveTo>
                <a:lnTo>
                  <a:pt x="861019" y="0"/>
                </a:lnTo>
                <a:lnTo>
                  <a:pt x="861019" y="861019"/>
                </a:lnTo>
                <a:lnTo>
                  <a:pt x="0" y="861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1702" y="4790874"/>
            <a:ext cx="1828416" cy="1798496"/>
          </a:xfrm>
          <a:custGeom>
            <a:avLst/>
            <a:gdLst/>
            <a:ahLst/>
            <a:cxnLst/>
            <a:rect r="r" b="b" t="t" l="l"/>
            <a:pathLst>
              <a:path h="1798496" w="1828416">
                <a:moveTo>
                  <a:pt x="0" y="0"/>
                </a:moveTo>
                <a:lnTo>
                  <a:pt x="1828416" y="0"/>
                </a:lnTo>
                <a:lnTo>
                  <a:pt x="1828416" y="1798496"/>
                </a:lnTo>
                <a:lnTo>
                  <a:pt x="0" y="1798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36896" y="2369136"/>
            <a:ext cx="2046710" cy="2088480"/>
          </a:xfrm>
          <a:custGeom>
            <a:avLst/>
            <a:gdLst/>
            <a:ahLst/>
            <a:cxnLst/>
            <a:rect r="r" b="b" t="t" l="l"/>
            <a:pathLst>
              <a:path h="2088480" w="2046710">
                <a:moveTo>
                  <a:pt x="0" y="0"/>
                </a:moveTo>
                <a:lnTo>
                  <a:pt x="2046710" y="0"/>
                </a:lnTo>
                <a:lnTo>
                  <a:pt x="2046710" y="2088480"/>
                </a:lnTo>
                <a:lnTo>
                  <a:pt x="0" y="2088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77950" y="2678822"/>
            <a:ext cx="1164601" cy="1469107"/>
          </a:xfrm>
          <a:custGeom>
            <a:avLst/>
            <a:gdLst/>
            <a:ahLst/>
            <a:cxnLst/>
            <a:rect r="r" b="b" t="t" l="l"/>
            <a:pathLst>
              <a:path h="1469107" w="1164601">
                <a:moveTo>
                  <a:pt x="0" y="0"/>
                </a:moveTo>
                <a:lnTo>
                  <a:pt x="1164601" y="0"/>
                </a:lnTo>
                <a:lnTo>
                  <a:pt x="1164601" y="1469107"/>
                </a:lnTo>
                <a:lnTo>
                  <a:pt x="0" y="1469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8060251" y="2077353"/>
            <a:ext cx="1266250" cy="120293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0844866" y="2311718"/>
            <a:ext cx="2216676" cy="1559733"/>
          </a:xfrm>
          <a:custGeom>
            <a:avLst/>
            <a:gdLst/>
            <a:ahLst/>
            <a:cxnLst/>
            <a:rect r="r" b="b" t="t" l="l"/>
            <a:pathLst>
              <a:path h="1559733" w="2216676">
                <a:moveTo>
                  <a:pt x="0" y="0"/>
                </a:moveTo>
                <a:lnTo>
                  <a:pt x="2216676" y="0"/>
                </a:lnTo>
                <a:lnTo>
                  <a:pt x="2216676" y="1559733"/>
                </a:lnTo>
                <a:lnTo>
                  <a:pt x="0" y="15597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7409" y="1949070"/>
            <a:ext cx="4203882" cy="19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5724" indent="-197862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Reservar horas mediante voz.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Revisar citas vigentes.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Ver indicadores de salud.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Recordatorio medicamento.</a:t>
            </a:r>
          </a:p>
          <a:p>
            <a:pPr algn="just">
              <a:lnSpc>
                <a:spcPts val="26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PACIENTE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9968" y="6668596"/>
            <a:ext cx="6029332" cy="2835981"/>
            <a:chOff x="0" y="0"/>
            <a:chExt cx="1594296" cy="749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4296" cy="749899"/>
            </a:xfrm>
            <a:custGeom>
              <a:avLst/>
              <a:gdLst/>
              <a:ahLst/>
              <a:cxnLst/>
              <a:rect r="r" b="b" t="t" l="l"/>
              <a:pathLst>
                <a:path h="749899" w="1594296">
                  <a:moveTo>
                    <a:pt x="46226" y="0"/>
                  </a:moveTo>
                  <a:lnTo>
                    <a:pt x="1548070" y="0"/>
                  </a:lnTo>
                  <a:cubicBezTo>
                    <a:pt x="1573600" y="0"/>
                    <a:pt x="1594296" y="20696"/>
                    <a:pt x="1594296" y="46226"/>
                  </a:cubicBezTo>
                  <a:lnTo>
                    <a:pt x="1594296" y="703674"/>
                  </a:lnTo>
                  <a:cubicBezTo>
                    <a:pt x="1594296" y="729204"/>
                    <a:pt x="1573600" y="749899"/>
                    <a:pt x="1548070" y="749899"/>
                  </a:cubicBezTo>
                  <a:lnTo>
                    <a:pt x="46226" y="749899"/>
                  </a:lnTo>
                  <a:cubicBezTo>
                    <a:pt x="20696" y="749899"/>
                    <a:pt x="0" y="729204"/>
                    <a:pt x="0" y="703674"/>
                  </a:cubicBezTo>
                  <a:lnTo>
                    <a:pt x="0" y="46226"/>
                  </a:lnTo>
                  <a:cubicBezTo>
                    <a:pt x="0" y="20696"/>
                    <a:pt x="20696" y="0"/>
                    <a:pt x="46226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94296" cy="778474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75996" y="6833305"/>
            <a:ext cx="5783304" cy="23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Citas del día actual</a:t>
            </a:r>
          </a:p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Visualización actual e histórico del paciente.</a:t>
            </a:r>
          </a:p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Medicamentos ingresados como recordatorios.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74775" y="5514836"/>
            <a:ext cx="4738449" cy="5143500"/>
          </a:xfrm>
          <a:custGeom>
            <a:avLst/>
            <a:gdLst/>
            <a:ahLst/>
            <a:cxnLst/>
            <a:rect r="r" b="b" t="t" l="l"/>
            <a:pathLst>
              <a:path h="5143500" w="4738449">
                <a:moveTo>
                  <a:pt x="0" y="0"/>
                </a:moveTo>
                <a:lnTo>
                  <a:pt x="4738450" y="0"/>
                </a:lnTo>
                <a:lnTo>
                  <a:pt x="473845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068897" y="-1692411"/>
            <a:ext cx="5365549" cy="4978122"/>
            <a:chOff x="0" y="0"/>
            <a:chExt cx="1117734" cy="1037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7734" cy="1037026"/>
            </a:xfrm>
            <a:custGeom>
              <a:avLst/>
              <a:gdLst/>
              <a:ahLst/>
              <a:cxnLst/>
              <a:rect r="r" b="b" t="t" l="l"/>
              <a:pathLst>
                <a:path h="1037026" w="1117734">
                  <a:moveTo>
                    <a:pt x="558867" y="0"/>
                  </a:moveTo>
                  <a:cubicBezTo>
                    <a:pt x="250213" y="0"/>
                    <a:pt x="0" y="232146"/>
                    <a:pt x="0" y="518513"/>
                  </a:cubicBezTo>
                  <a:cubicBezTo>
                    <a:pt x="0" y="804880"/>
                    <a:pt x="250213" y="1037026"/>
                    <a:pt x="558867" y="1037026"/>
                  </a:cubicBezTo>
                  <a:cubicBezTo>
                    <a:pt x="867521" y="1037026"/>
                    <a:pt x="1117734" y="804880"/>
                    <a:pt x="1117734" y="518513"/>
                  </a:cubicBezTo>
                  <a:cubicBezTo>
                    <a:pt x="1117734" y="232146"/>
                    <a:pt x="867521" y="0"/>
                    <a:pt x="558867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4788" y="68646"/>
              <a:ext cx="908159" cy="871159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8820" y="5768917"/>
            <a:ext cx="3108371" cy="3365362"/>
          </a:xfrm>
          <a:custGeom>
            <a:avLst/>
            <a:gdLst/>
            <a:ahLst/>
            <a:cxnLst/>
            <a:rect r="r" b="b" t="t" l="l"/>
            <a:pathLst>
              <a:path h="3365362" w="3108371">
                <a:moveTo>
                  <a:pt x="0" y="0"/>
                </a:moveTo>
                <a:lnTo>
                  <a:pt x="3108370" y="0"/>
                </a:lnTo>
                <a:lnTo>
                  <a:pt x="3108370" y="3365362"/>
                </a:lnTo>
                <a:lnTo>
                  <a:pt x="0" y="336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08125" y="7626380"/>
            <a:ext cx="1608206" cy="1878196"/>
          </a:xfrm>
          <a:custGeom>
            <a:avLst/>
            <a:gdLst/>
            <a:ahLst/>
            <a:cxnLst/>
            <a:rect r="r" b="b" t="t" l="l"/>
            <a:pathLst>
              <a:path h="1878196" w="1608206">
                <a:moveTo>
                  <a:pt x="0" y="0"/>
                </a:moveTo>
                <a:lnTo>
                  <a:pt x="1608205" y="0"/>
                </a:lnTo>
                <a:lnTo>
                  <a:pt x="1608205" y="1878196"/>
                </a:lnTo>
                <a:lnTo>
                  <a:pt x="0" y="1878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3647" y="2100737"/>
            <a:ext cx="3252705" cy="3414099"/>
          </a:xfrm>
          <a:custGeom>
            <a:avLst/>
            <a:gdLst/>
            <a:ahLst/>
            <a:cxnLst/>
            <a:rect r="r" b="b" t="t" l="l"/>
            <a:pathLst>
              <a:path h="3414099" w="3252705">
                <a:moveTo>
                  <a:pt x="0" y="0"/>
                </a:moveTo>
                <a:lnTo>
                  <a:pt x="3252705" y="0"/>
                </a:lnTo>
                <a:lnTo>
                  <a:pt x="3252705" y="3414099"/>
                </a:lnTo>
                <a:lnTo>
                  <a:pt x="0" y="3414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57950" y="2432143"/>
            <a:ext cx="930435" cy="2751286"/>
          </a:xfrm>
          <a:custGeom>
            <a:avLst/>
            <a:gdLst/>
            <a:ahLst/>
            <a:cxnLst/>
            <a:rect r="r" b="b" t="t" l="l"/>
            <a:pathLst>
              <a:path h="2751286" w="930435">
                <a:moveTo>
                  <a:pt x="0" y="0"/>
                </a:moveTo>
                <a:lnTo>
                  <a:pt x="930435" y="0"/>
                </a:lnTo>
                <a:lnTo>
                  <a:pt x="930435" y="2751286"/>
                </a:lnTo>
                <a:lnTo>
                  <a:pt x="0" y="2751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45122" y="2283128"/>
            <a:ext cx="4803093" cy="3485789"/>
          </a:xfrm>
          <a:custGeom>
            <a:avLst/>
            <a:gdLst/>
            <a:ahLst/>
            <a:cxnLst/>
            <a:rect r="r" b="b" t="t" l="l"/>
            <a:pathLst>
              <a:path h="3485789" w="4803093">
                <a:moveTo>
                  <a:pt x="0" y="0"/>
                </a:moveTo>
                <a:lnTo>
                  <a:pt x="4803093" y="0"/>
                </a:lnTo>
                <a:lnTo>
                  <a:pt x="4803093" y="3485789"/>
                </a:lnTo>
                <a:lnTo>
                  <a:pt x="0" y="3485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9364225"/>
            <a:ext cx="1237134" cy="1200949"/>
            <a:chOff x="0" y="0"/>
            <a:chExt cx="325830" cy="3162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59419" y="3161123"/>
            <a:ext cx="1498464" cy="2028378"/>
          </a:xfrm>
          <a:custGeom>
            <a:avLst/>
            <a:gdLst/>
            <a:ahLst/>
            <a:cxnLst/>
            <a:rect r="r" b="b" t="t" l="l"/>
            <a:pathLst>
              <a:path h="2028378" w="1498464">
                <a:moveTo>
                  <a:pt x="0" y="0"/>
                </a:moveTo>
                <a:lnTo>
                  <a:pt x="1498464" y="0"/>
                </a:lnTo>
                <a:lnTo>
                  <a:pt x="1498464" y="2028378"/>
                </a:lnTo>
                <a:lnTo>
                  <a:pt x="0" y="2028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53199" y="3252805"/>
            <a:ext cx="1818177" cy="1845014"/>
          </a:xfrm>
          <a:custGeom>
            <a:avLst/>
            <a:gdLst/>
            <a:ahLst/>
            <a:cxnLst/>
            <a:rect r="r" b="b" t="t" l="l"/>
            <a:pathLst>
              <a:path h="1845014" w="1818177">
                <a:moveTo>
                  <a:pt x="0" y="0"/>
                </a:moveTo>
                <a:lnTo>
                  <a:pt x="1818177" y="0"/>
                </a:lnTo>
                <a:lnTo>
                  <a:pt x="1818177" y="1845014"/>
                </a:lnTo>
                <a:lnTo>
                  <a:pt x="0" y="1845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3008" y="5209715"/>
            <a:ext cx="2168368" cy="45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7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Medicamento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77700" y="5209715"/>
            <a:ext cx="861902" cy="45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7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20:00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6686" y="6899724"/>
            <a:ext cx="9212614" cy="3083172"/>
            <a:chOff x="0" y="0"/>
            <a:chExt cx="2204275" cy="737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4275" cy="737701"/>
            </a:xfrm>
            <a:custGeom>
              <a:avLst/>
              <a:gdLst/>
              <a:ahLst/>
              <a:cxnLst/>
              <a:rect r="r" b="b" t="t" l="l"/>
              <a:pathLst>
                <a:path h="737701" w="2204275">
                  <a:moveTo>
                    <a:pt x="30253" y="0"/>
                  </a:moveTo>
                  <a:lnTo>
                    <a:pt x="2174022" y="0"/>
                  </a:lnTo>
                  <a:cubicBezTo>
                    <a:pt x="2182045" y="0"/>
                    <a:pt x="2189740" y="3187"/>
                    <a:pt x="2195414" y="8861"/>
                  </a:cubicBezTo>
                  <a:cubicBezTo>
                    <a:pt x="2201087" y="14534"/>
                    <a:pt x="2204275" y="22229"/>
                    <a:pt x="2204275" y="30253"/>
                  </a:cubicBezTo>
                  <a:lnTo>
                    <a:pt x="2204275" y="707448"/>
                  </a:lnTo>
                  <a:cubicBezTo>
                    <a:pt x="2204275" y="715472"/>
                    <a:pt x="2201087" y="723167"/>
                    <a:pt x="2195414" y="728841"/>
                  </a:cubicBezTo>
                  <a:cubicBezTo>
                    <a:pt x="2189740" y="734514"/>
                    <a:pt x="2182045" y="737701"/>
                    <a:pt x="2174022" y="737701"/>
                  </a:cubicBezTo>
                  <a:lnTo>
                    <a:pt x="30253" y="737701"/>
                  </a:lnTo>
                  <a:cubicBezTo>
                    <a:pt x="22229" y="737701"/>
                    <a:pt x="14534" y="734514"/>
                    <a:pt x="8861" y="728841"/>
                  </a:cubicBezTo>
                  <a:cubicBezTo>
                    <a:pt x="3187" y="723167"/>
                    <a:pt x="0" y="715472"/>
                    <a:pt x="0" y="707448"/>
                  </a:cubicBezTo>
                  <a:lnTo>
                    <a:pt x="0" y="30253"/>
                  </a:lnTo>
                  <a:cubicBezTo>
                    <a:pt x="0" y="22229"/>
                    <a:pt x="3187" y="14534"/>
                    <a:pt x="8861" y="8861"/>
                  </a:cubicBezTo>
                  <a:cubicBezTo>
                    <a:pt x="14534" y="3187"/>
                    <a:pt x="22229" y="0"/>
                    <a:pt x="3025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04275" cy="766276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981826"/>
            <a:ext cx="8084166" cy="7033224"/>
          </a:xfrm>
          <a:custGeom>
            <a:avLst/>
            <a:gdLst/>
            <a:ahLst/>
            <a:cxnLst/>
            <a:rect r="r" b="b" t="t" l="l"/>
            <a:pathLst>
              <a:path h="7033224" w="8084166">
                <a:moveTo>
                  <a:pt x="0" y="0"/>
                </a:moveTo>
                <a:lnTo>
                  <a:pt x="8084166" y="0"/>
                </a:lnTo>
                <a:lnTo>
                  <a:pt x="8084166" y="7033224"/>
                </a:lnTo>
                <a:lnTo>
                  <a:pt x="0" y="703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13643" y="5374370"/>
            <a:ext cx="1571945" cy="1687577"/>
          </a:xfrm>
          <a:custGeom>
            <a:avLst/>
            <a:gdLst/>
            <a:ahLst/>
            <a:cxnLst/>
            <a:rect r="r" b="b" t="t" l="l"/>
            <a:pathLst>
              <a:path h="1687577" w="1571945">
                <a:moveTo>
                  <a:pt x="0" y="0"/>
                </a:moveTo>
                <a:lnTo>
                  <a:pt x="1571944" y="0"/>
                </a:lnTo>
                <a:lnTo>
                  <a:pt x="1571944" y="1687577"/>
                </a:lnTo>
                <a:lnTo>
                  <a:pt x="0" y="168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8291" y="4384791"/>
            <a:ext cx="1190830" cy="935343"/>
          </a:xfrm>
          <a:custGeom>
            <a:avLst/>
            <a:gdLst/>
            <a:ahLst/>
            <a:cxnLst/>
            <a:rect r="r" b="b" t="t" l="l"/>
            <a:pathLst>
              <a:path h="935343" w="1190830">
                <a:moveTo>
                  <a:pt x="0" y="0"/>
                </a:moveTo>
                <a:lnTo>
                  <a:pt x="1190830" y="0"/>
                </a:lnTo>
                <a:lnTo>
                  <a:pt x="1190830" y="935343"/>
                </a:lnTo>
                <a:lnTo>
                  <a:pt x="0" y="935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9426" y="3225053"/>
            <a:ext cx="1059358" cy="1064681"/>
          </a:xfrm>
          <a:custGeom>
            <a:avLst/>
            <a:gdLst/>
            <a:ahLst/>
            <a:cxnLst/>
            <a:rect r="r" b="b" t="t" l="l"/>
            <a:pathLst>
              <a:path h="1064681" w="1059358">
                <a:moveTo>
                  <a:pt x="0" y="0"/>
                </a:moveTo>
                <a:lnTo>
                  <a:pt x="1059358" y="0"/>
                </a:lnTo>
                <a:lnTo>
                  <a:pt x="1059358" y="1064681"/>
                </a:lnTo>
                <a:lnTo>
                  <a:pt x="0" y="1064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9088" y="4289734"/>
            <a:ext cx="1003905" cy="1003905"/>
          </a:xfrm>
          <a:custGeom>
            <a:avLst/>
            <a:gdLst/>
            <a:ahLst/>
            <a:cxnLst/>
            <a:rect r="r" b="b" t="t" l="l"/>
            <a:pathLst>
              <a:path h="1003905" w="1003905">
                <a:moveTo>
                  <a:pt x="0" y="0"/>
                </a:moveTo>
                <a:lnTo>
                  <a:pt x="1003905" y="0"/>
                </a:lnTo>
                <a:lnTo>
                  <a:pt x="1003905" y="1003905"/>
                </a:lnTo>
                <a:lnTo>
                  <a:pt x="0" y="1003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14190">
            <a:off x="9204334" y="5594912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4" y="0"/>
                </a:lnTo>
                <a:lnTo>
                  <a:pt x="719844" y="306261"/>
                </a:lnTo>
                <a:lnTo>
                  <a:pt x="0" y="3062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01800">
            <a:off x="10200939" y="4595959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3" y="0"/>
                </a:lnTo>
                <a:lnTo>
                  <a:pt x="719843" y="306260"/>
                </a:lnTo>
                <a:lnTo>
                  <a:pt x="0" y="306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157234">
            <a:off x="11450931" y="5600210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4" y="0"/>
                </a:lnTo>
                <a:lnTo>
                  <a:pt x="719844" y="306260"/>
                </a:lnTo>
                <a:lnTo>
                  <a:pt x="0" y="306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16900" y="3535873"/>
            <a:ext cx="3057414" cy="3215253"/>
          </a:xfrm>
          <a:custGeom>
            <a:avLst/>
            <a:gdLst/>
            <a:ahLst/>
            <a:cxnLst/>
            <a:rect r="r" b="b" t="t" l="l"/>
            <a:pathLst>
              <a:path h="3215253" w="3057414">
                <a:moveTo>
                  <a:pt x="0" y="0"/>
                </a:moveTo>
                <a:lnTo>
                  <a:pt x="3057414" y="0"/>
                </a:lnTo>
                <a:lnTo>
                  <a:pt x="3057414" y="3215254"/>
                </a:lnTo>
                <a:lnTo>
                  <a:pt x="0" y="3215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84064" y="6973046"/>
            <a:ext cx="8737858" cy="273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Visualización de datos del sistemas.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Resumen actual del CESFAM.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Dotación y disponibilidad de doctores.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Pacientes críticos del día.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ADMINISTRADOR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-202604" y="-2269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DAGSLPPNnnk</dc:identifier>
  <dcterms:modified xsi:type="dcterms:W3CDTF">2011-08-01T06:04:30Z</dcterms:modified>
  <cp:revision>1</cp:revision>
  <dc:title>Creación de marca</dc:title>
</cp:coreProperties>
</file>